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84"/>
  </p:notesMasterIdLst>
  <p:sldIdLst>
    <p:sldId id="257" r:id="rId4"/>
    <p:sldId id="258" r:id="rId5"/>
    <p:sldId id="260" r:id="rId6"/>
    <p:sldId id="531" r:id="rId7"/>
    <p:sldId id="532" r:id="rId8"/>
    <p:sldId id="533" r:id="rId9"/>
    <p:sldId id="534" r:id="rId10"/>
    <p:sldId id="535" r:id="rId11"/>
    <p:sldId id="536" r:id="rId12"/>
    <p:sldId id="537" r:id="rId13"/>
    <p:sldId id="538" r:id="rId14"/>
    <p:sldId id="539" r:id="rId15"/>
    <p:sldId id="540" r:id="rId16"/>
    <p:sldId id="541" r:id="rId17"/>
    <p:sldId id="542" r:id="rId18"/>
    <p:sldId id="543" r:id="rId19"/>
    <p:sldId id="544" r:id="rId20"/>
    <p:sldId id="545" r:id="rId21"/>
    <p:sldId id="546" r:id="rId22"/>
    <p:sldId id="547" r:id="rId23"/>
    <p:sldId id="548" r:id="rId24"/>
    <p:sldId id="549" r:id="rId25"/>
    <p:sldId id="550" r:id="rId26"/>
    <p:sldId id="551" r:id="rId27"/>
    <p:sldId id="552" r:id="rId28"/>
    <p:sldId id="553" r:id="rId29"/>
    <p:sldId id="554" r:id="rId30"/>
    <p:sldId id="555" r:id="rId31"/>
    <p:sldId id="556" r:id="rId32"/>
    <p:sldId id="557" r:id="rId33"/>
    <p:sldId id="558" r:id="rId34"/>
    <p:sldId id="559" r:id="rId35"/>
    <p:sldId id="560" r:id="rId36"/>
    <p:sldId id="561" r:id="rId37"/>
    <p:sldId id="562" r:id="rId38"/>
    <p:sldId id="563" r:id="rId39"/>
    <p:sldId id="564" r:id="rId40"/>
    <p:sldId id="505" r:id="rId41"/>
    <p:sldId id="507" r:id="rId42"/>
    <p:sldId id="509" r:id="rId43"/>
    <p:sldId id="510" r:id="rId44"/>
    <p:sldId id="524" r:id="rId45"/>
    <p:sldId id="402" r:id="rId46"/>
    <p:sldId id="525" r:id="rId47"/>
    <p:sldId id="513" r:id="rId48"/>
    <p:sldId id="526" r:id="rId49"/>
    <p:sldId id="517" r:id="rId50"/>
    <p:sldId id="492" r:id="rId51"/>
    <p:sldId id="448" r:id="rId52"/>
    <p:sldId id="449" r:id="rId53"/>
    <p:sldId id="451" r:id="rId54"/>
    <p:sldId id="468" r:id="rId55"/>
    <p:sldId id="527" r:id="rId56"/>
    <p:sldId id="469" r:id="rId57"/>
    <p:sldId id="470" r:id="rId58"/>
    <p:sldId id="472" r:id="rId59"/>
    <p:sldId id="473" r:id="rId60"/>
    <p:sldId id="475" r:id="rId61"/>
    <p:sldId id="476" r:id="rId62"/>
    <p:sldId id="477" r:id="rId63"/>
    <p:sldId id="478" r:id="rId64"/>
    <p:sldId id="479" r:id="rId65"/>
    <p:sldId id="480" r:id="rId66"/>
    <p:sldId id="482" r:id="rId67"/>
    <p:sldId id="516" r:id="rId68"/>
    <p:sldId id="483" r:id="rId69"/>
    <p:sldId id="484" r:id="rId70"/>
    <p:sldId id="485" r:id="rId71"/>
    <p:sldId id="486" r:id="rId72"/>
    <p:sldId id="488" r:id="rId73"/>
    <p:sldId id="489" r:id="rId74"/>
    <p:sldId id="490" r:id="rId75"/>
    <p:sldId id="522" r:id="rId76"/>
    <p:sldId id="457" r:id="rId77"/>
    <p:sldId id="519" r:id="rId78"/>
    <p:sldId id="520" r:id="rId79"/>
    <p:sldId id="521" r:id="rId80"/>
    <p:sldId id="309" r:id="rId81"/>
    <p:sldId id="305" r:id="rId82"/>
    <p:sldId id="306" r:id="rId8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3A96BB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6" autoAdjust="0"/>
    <p:restoredTop sz="94636" autoAdjust="0"/>
  </p:normalViewPr>
  <p:slideViewPr>
    <p:cSldViewPr snapToGrid="0">
      <p:cViewPr varScale="1">
        <p:scale>
          <a:sx n="70" d="100"/>
          <a:sy n="70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6" Type="http://schemas.openxmlformats.org/officeDocument/2006/relationships/slide" Target="slides/slide73.xml"/><Relationship Id="rId8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87" Type="http://schemas.openxmlformats.org/officeDocument/2006/relationships/theme" Target="theme/theme1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slide" Target="slides/slide77.xml"/><Relationship Id="rId85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slide" Target="slides/slide80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slide" Target="slides/slide78.xml"/><Relationship Id="rId8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1E594-399A-4553-BCD1-3C28C4C25465}" type="datetimeFigureOut">
              <a:rPr lang="hr-HR" smtClean="0"/>
              <a:pPr/>
              <a:t>16.3.2015.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5AAB4-D212-43BD-9342-08F40C49663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84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F20DE5D-0A62-4C8A-ADBB-2E070185A52B}" type="slidenum">
              <a:rPr lang="hr-H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hr-H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38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78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3600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48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7577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49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6472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50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680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51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3594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74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6601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75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70780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76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9840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5AAB4-D212-43BD-9342-08F40C49663C}" type="slidenum">
              <a:rPr lang="hr-HR" smtClean="0"/>
              <a:pPr/>
              <a:t>77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0627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55D9E-BCF7-4338-A8A4-C89D4B83735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2A40F-5A15-46DA-B52B-E5F0FE72394B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08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43416-7008-4E30-84CC-3A027DE3117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17584-9BFC-40E6-A8FE-4E7D7B2A7E0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344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81BF-2B84-49EF-8774-0380896895D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7974D-9F5E-4B83-9C53-87B919F8846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130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02613" cy="11160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1" y="1600200"/>
            <a:ext cx="4024313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3914" y="1600200"/>
            <a:ext cx="4025900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3914" y="3925890"/>
            <a:ext cx="4025900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A6B20-A9AE-429D-8996-C6A6132F0A8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827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55D9E-BCF7-4338-A8A4-C89D4B83735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2A40F-5A15-46DA-B52B-E5F0FE72394B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171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36836-D045-40B5-A3DA-C7A6327DFA9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B5195-B722-49B4-94C3-F52A24B2102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442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92A8-1AD1-480C-8D5C-1B98D138477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09182-AAE8-4219-9F67-64618ED254E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88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AEFCB-E01E-4081-ABFC-2FC2F6A9863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D938C-F0B8-46DD-BCB1-AF8037E52FAD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69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1C4D7-8F9E-44B0-8839-32812CB4ECE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52155-437A-46C6-891B-842A0AEC0D7F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369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D6B6B-B2FF-4C46-AF7F-B3E67631DAEC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0DA98-0C0E-4676-BD9A-7DA7125C3539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2505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CB3AC-6CCA-47BF-A28F-BC0FC5321D2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E0E19-617F-43A3-BC9A-551CD46FF62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1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36836-D045-40B5-A3DA-C7A6327DFA9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B5195-B722-49B4-94C3-F52A24B2102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6589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3349-C3B5-41E7-896A-3A82D3D9FE4D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23F48-ECD5-475E-99C3-FBAF816DC6F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591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9C04C-AD2C-49F6-BBD5-A136AC8AC8B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3795C-0746-426F-BD4D-B1A48A7CA1B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53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43416-7008-4E30-84CC-3A027DE3117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17584-9BFC-40E6-A8FE-4E7D7B2A7E0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167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81BF-2B84-49EF-8774-0380896895D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7974D-9F5E-4B83-9C53-87B919F8846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4747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55D9E-BCF7-4338-A8A4-C89D4B83735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2A40F-5A15-46DA-B52B-E5F0FE72394B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8796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36836-D045-40B5-A3DA-C7A6327DFA9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B5195-B722-49B4-94C3-F52A24B2102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825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92A8-1AD1-480C-8D5C-1B98D138477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09182-AAE8-4219-9F67-64618ED254E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3093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AEFCB-E01E-4081-ABFC-2FC2F6A9863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D938C-F0B8-46DD-BCB1-AF8037E52FAD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943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1C4D7-8F9E-44B0-8839-32812CB4ECE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52155-437A-46C6-891B-842A0AEC0D7F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5401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D6B6B-B2FF-4C46-AF7F-B3E67631DAEC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0DA98-0C0E-4676-BD9A-7DA7125C3539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74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92A8-1AD1-480C-8D5C-1B98D138477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09182-AAE8-4219-9F67-64618ED254E2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441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CB3AC-6CCA-47BF-A28F-BC0FC5321D2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E0E19-617F-43A3-BC9A-551CD46FF62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4552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3349-C3B5-41E7-896A-3A82D3D9FE4D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23F48-ECD5-475E-99C3-FBAF816DC6F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1363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9C04C-AD2C-49F6-BBD5-A136AC8AC8B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3795C-0746-426F-BD4D-B1A48A7CA1B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3850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43416-7008-4E30-84CC-3A027DE3117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17584-9BFC-40E6-A8FE-4E7D7B2A7E0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4061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81BF-2B84-49EF-8774-0380896895D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7974D-9F5E-4B83-9C53-87B919F8846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7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AEFCB-E01E-4081-ABFC-2FC2F6A9863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D938C-F0B8-46DD-BCB1-AF8037E52FAD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38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1C4D7-8F9E-44B0-8839-32812CB4ECE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52155-437A-46C6-891B-842A0AEC0D7F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61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D6B6B-B2FF-4C46-AF7F-B3E67631DAEC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0DA98-0C0E-4676-BD9A-7DA7125C3539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45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CB3AC-6CCA-47BF-A28F-BC0FC5321D2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E0E19-617F-43A3-BC9A-551CD46FF62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47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3349-C3B5-41E7-896A-3A82D3D9FE4D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23F48-ECD5-475E-99C3-FBAF816DC6FC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77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9C04C-AD2C-49F6-BBD5-A136AC8AC8B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3795C-0746-426F-BD4D-B1A48A7CA1B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733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A27414-6671-4294-B98C-9B4EA9728C90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E0887B-CD7B-4668-A828-AFEBDCACFDF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98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A27414-6671-4294-B98C-9B4EA9728C90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E0887B-CD7B-4668-A828-AFEBDCACFDF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94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A27414-6671-4294-B98C-9B4EA9728C90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16/03/2015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E0887B-CD7B-4668-A828-AFEBDCACFDF0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05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-projekti.com/" TargetMode="External"/><Relationship Id="rId2" Type="http://schemas.openxmlformats.org/officeDocument/2006/relationships/hyperlink" Target="mailto:info@eu-projekti.com" TargetMode="Externa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3.png"/><Relationship Id="rId4" Type="http://schemas.openxmlformats.org/officeDocument/2006/relationships/hyperlink" Target="http://www.eu-projekti.info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16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724402"/>
            <a:ext cx="2674938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1 Título"/>
          <p:cNvSpPr txBox="1">
            <a:spLocks/>
          </p:cNvSpPr>
          <p:nvPr/>
        </p:nvSpPr>
        <p:spPr bwMode="auto">
          <a:xfrm>
            <a:off x="352144" y="-343006"/>
            <a:ext cx="5468937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r-HR" sz="4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PREDSTAVLJANJE NATJEČAJA</a:t>
            </a:r>
            <a:endParaRPr lang="es-HN" sz="4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52144" y="1105538"/>
            <a:ext cx="8497192" cy="288032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defRPr/>
            </a:pPr>
            <a:r>
              <a:rPr lang="hr-HR" sz="32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KONKURENTNOST TURISTIČKOG GOSPODARSTVA I PODUZETNIČKI IMPULS 2015.</a:t>
            </a:r>
            <a:endParaRPr lang="es-HN" sz="3200" b="1" dirty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1 Título"/>
          <p:cNvSpPr txBox="1">
            <a:spLocks/>
          </p:cNvSpPr>
          <p:nvPr/>
        </p:nvSpPr>
        <p:spPr bwMode="auto">
          <a:xfrm>
            <a:off x="5364090" y="4724401"/>
            <a:ext cx="36068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 err="1" smtClean="0">
                <a:solidFill>
                  <a:srgbClr val="E6D200"/>
                </a:solidFill>
                <a:latin typeface="Arial" pitchFamily="34" charset="0"/>
                <a:cs typeface="Arial" pitchFamily="34" charset="0"/>
              </a:rPr>
              <a:t>Autor</a:t>
            </a:r>
            <a:r>
              <a:rPr lang="hr-HR" sz="1200" b="1" dirty="0" smtClean="0">
                <a:solidFill>
                  <a:srgbClr val="E6D200"/>
                </a:solidFill>
                <a:latin typeface="Arial" pitchFamily="34" charset="0"/>
                <a:cs typeface="Arial" pitchFamily="34" charset="0"/>
              </a:rPr>
              <a:t>i</a:t>
            </a:r>
            <a:endParaRPr lang="en-US" sz="1200" b="1" dirty="0">
              <a:solidFill>
                <a:srgbClr val="E6D2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200" smtClean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Ariana Vela, Niko </a:t>
            </a:r>
            <a:r>
              <a:rPr lang="hr-HR" sz="1200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Letilović</a:t>
            </a:r>
            <a:endParaRPr lang="en-US" sz="1200" dirty="0">
              <a:solidFill>
                <a:srgbClr val="E6D2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r-HR" sz="1200" b="1" dirty="0">
              <a:solidFill>
                <a:srgbClr val="E6D2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b="1" dirty="0">
              <a:solidFill>
                <a:srgbClr val="E6D2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200" b="1" dirty="0">
                <a:solidFill>
                  <a:srgbClr val="E6D200"/>
                </a:solidFill>
                <a:latin typeface="Arial" pitchFamily="34" charset="0"/>
                <a:cs typeface="Arial" pitchFamily="34" charset="0"/>
              </a:rPr>
              <a:t>Kontakt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EU PROJEKTI, Ulica grada Vukovara 284,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Almeria centar, uredski prostori  D, 3. kat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Zagreb, HR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T:  01 5534 878 / info@eu-projekti.com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778" y="3401373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Labin, 12. ožujka 2015.</a:t>
            </a:r>
            <a:endParaRPr lang="hr-HR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6479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349" y="1750548"/>
            <a:ext cx="8229600" cy="4054716"/>
          </a:xfrm>
        </p:spPr>
        <p:txBody>
          <a:bodyPr/>
          <a:lstStyle/>
          <a:p>
            <a:pPr marL="0" indent="0">
              <a:buNone/>
            </a:pPr>
            <a:endParaRPr lang="hr-HR" sz="2000" b="1" dirty="0" smtClean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r-HR" sz="1800" b="1" dirty="0" smtClean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18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obnova i uređenje smještajnih jedinica iz skupine „Hoteli“, te njihovih pratećih sadržaja u cilju </a:t>
            </a: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povećanja standarda i kvalitete</a:t>
            </a:r>
            <a:r>
              <a:rPr lang="vi-VN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uz uvjet dostizanja više kategorije ugostiteljskog objekta za jednu zvjezdicu, odnosno zadržavanja kvalitete postojeće kategorije (minimalno 3*) 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razvoj i unapređenje dodatnih sadržaja: </a:t>
            </a: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bazeni 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(minimalne vodene tlocrtne površine 30 m2 za vanjske i minimalne vodene tlocrtne površine 20 m2 za unutarnje bazene unutar čvrstih objekata), </a:t>
            </a: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wellness i drugi rekreacijski sadržaji, sadržaji za djecu, prostori za društvena, zabavna i tematska događanja te drugi sadržaji 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 doprinose zadanim ciljevima predmetnog </a:t>
            </a: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rograma </a:t>
            </a:r>
            <a:r>
              <a:rPr lang="en-US" sz="18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65684" y="1438783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65684" y="1839677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A1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7874" y="1750548"/>
            <a:ext cx="8229600" cy="4054716"/>
          </a:xfrm>
        </p:spPr>
        <p:txBody>
          <a:bodyPr/>
          <a:lstStyle/>
          <a:p>
            <a:pPr marL="0" indent="0">
              <a:buNone/>
            </a:pPr>
            <a:endParaRPr lang="hr-HR" sz="2000" b="1" dirty="0" smtClean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r-HR" sz="2000" b="1" dirty="0" smtClean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>
              <a:buClr>
                <a:srgbClr val="3A96BB"/>
              </a:buClr>
            </a:pP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ulaganje u realizaciju tematskog definiranja Hotela, odnosno utvrđivanja posebnog standarda za vrstu </a:t>
            </a:r>
            <a:r>
              <a:rPr lang="vi-VN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Hotel posebnog standarda</a:t>
            </a:r>
            <a:r>
              <a:rPr lang="vi-VN" sz="2000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vi-VN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LJEČILIŠNI, BUSINESS (Poslovni), MEETINGS (Za sastanke), CONGRESS (Kongresni), CLUB (Klub), CASINO (Kasino), HOLIDAY RESORT (Odmorišni), COASTLINE HOLIDAY RESORT (Priobalni odmorišni), FAMILY (Obiteljski), SMALL &amp; FRIENDLY (Mali i prijateljski), SENIOR CITIZENS (Za starije osobe), HEALTH &amp; FITNESS (Zdravlje i fitness), SPA (Toplice), WELLNESS, DIVING CLUB (Ronilački klub), MOTEL, SKI, ZA OSOBE S INVALIDITETOM</a:t>
            </a:r>
          </a:p>
          <a:p>
            <a:pPr>
              <a:buNone/>
            </a:pPr>
            <a:r>
              <a:rPr lang="en-US" sz="2000" dirty="0" smtClean="0"/>
              <a:t>	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5583" y="1479159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75583" y="1901985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A1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8349" y="2515947"/>
            <a:ext cx="8229600" cy="4054716"/>
          </a:xfrm>
        </p:spPr>
        <p:txBody>
          <a:bodyPr/>
          <a:lstStyle/>
          <a:p>
            <a:pPr marL="0" indent="0">
              <a:buNone/>
            </a:pPr>
            <a:endParaRPr lang="hr-HR" sz="2000" b="1" dirty="0" smtClean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hr-HR" sz="2000" b="1" dirty="0" smtClean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podizanje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kvalitete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hotela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ispunjavanjem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dobivanje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oznake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kvalitete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Q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ulaganje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dostizanje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uključenje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postojećih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smještajnih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objekata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vrstu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Hotel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baština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(heritage),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Difuzni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hotel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Integralni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hotel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dostizanje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dobivanje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znaka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zaštite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okoliša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Europske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unije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EU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Ecolabel</a:t>
            </a:r>
            <a:r>
              <a:rPr lang="en-US" sz="2000" dirty="0" smtClean="0">
                <a:solidFill>
                  <a:srgbClr val="3191B9"/>
                </a:solidFill>
              </a:rPr>
              <a:t>	</a:t>
            </a: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4407" y="1590688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87975" y="2026278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A1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88349" y="670316"/>
            <a:ext cx="9736919" cy="88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5442" y="2508436"/>
            <a:ext cx="8229600" cy="405471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 algn="just">
              <a:buNone/>
            </a:pPr>
            <a:endParaRPr lang="hr-H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</a:t>
            </a:r>
            <a:r>
              <a:rPr lang="hr-HR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jenjena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svim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kampovima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drugim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vrstama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ugostiteljskih objekata za smještaj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kamp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kamp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naselje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kampiralište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kamp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odmorište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hostel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druge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vrste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ugostiteljskih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objekata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smještaj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Prijavitelji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Trgovačka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društva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izvan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javnog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sektora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obrti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zadruge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49249" y="1736105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55917" y="2175992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A2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8"/>
          <p:cNvSpPr/>
          <p:nvPr/>
        </p:nvSpPr>
        <p:spPr>
          <a:xfrm>
            <a:off x="2411760" y="5373216"/>
            <a:ext cx="6480720" cy="1008112"/>
          </a:xfrm>
          <a:prstGeom prst="roundRect">
            <a:avLst/>
          </a:prstGeom>
          <a:ln w="76200">
            <a:solidFill>
              <a:srgbClr val="3191B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hr-HR" b="1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Podmjera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A2: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Najniži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50.000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300.000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	</a:t>
            </a:r>
          </a:p>
          <a:p>
            <a:pPr algn="ctr"/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 bwMode="auto">
          <a:xfrm>
            <a:off x="375583" y="745021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5583" y="2634215"/>
            <a:ext cx="8229600" cy="4414285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obnova, proširenje i uređenje </a:t>
            </a: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postojećeg KAMPA</a:t>
            </a:r>
            <a:r>
              <a:rPr lang="vi-VN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podizanje kvalitete osnovnih i dodatnih sadržaja uz uvjet dostizanja više kategorije kampa za jednu zvjezdicu, odnosno zadržavanja kvalitete postojeće kategorije (minimalno 3*)</a:t>
            </a: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izgradnja</a:t>
            </a:r>
            <a:r>
              <a:rPr lang="vi-VN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novih KAMPOVA</a:t>
            </a:r>
            <a:r>
              <a:rPr lang="vi-VN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posebice kampirališta i kamp odmorišta, na područjima gdje takvih sadržaja nema (uz prometnice, jadransko zaleđe i kontinent)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obnova i uređenje drugih vrsta ugostiteljskih objekata za smještaj - hostela i drugih vrsta objekata za smještaj, te njihovih pratećih sadržaja u cilju povećanja standarda i kvalitete 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0045" y="1454685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70045" y="1928125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A2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0045" y="735547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1112" y="2985131"/>
            <a:ext cx="8229600" cy="405471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razvoj i unapređenje dodatnih sadržaja: </a:t>
            </a: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bazeni</a:t>
            </a:r>
            <a:r>
              <a:rPr lang="vi-VN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(minimalne vodene tlocrtne površine 30 m2 za vanjske i minimalne vodene tlocrtne površine 20 m2 za unutarnje bazene)</a:t>
            </a: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sadržaji vezani za animaciju, sport i rekreaciju, sadržaji za djecu, zabavni i tematski parkovi 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 sl.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povećanje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poboljšanje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standardnih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propisanih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osobe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invaliditetom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dostizanje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dobivanje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znaka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zaštite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okoliša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Europske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unije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EU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Ecolabel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/>
              <a:t>	</a:t>
            </a:r>
          </a:p>
          <a:p>
            <a:pPr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31112" y="1746227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31112" y="2193316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A2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75583" y="288466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4633" y="2993784"/>
            <a:ext cx="8229600" cy="405471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</a:t>
            </a:r>
            <a:r>
              <a:rPr lang="hr-HR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jenjena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</a:t>
            </a:r>
            <a:r>
              <a:rPr lang="hr-HR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oskim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domaćinstvima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OPG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koje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pruža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ugostiteljske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turističke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usluge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PG /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trgovačko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društvo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obrt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zadruga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kušaonice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Prijavitelji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OPG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pruža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ugostiteljske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usluge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trgovačka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društva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izvan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javnog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sektora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obrti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zadruge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kušaonice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5583" y="1673612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75583" y="2132570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A3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8"/>
          <p:cNvSpPr/>
          <p:nvPr/>
        </p:nvSpPr>
        <p:spPr>
          <a:xfrm>
            <a:off x="2411760" y="5373216"/>
            <a:ext cx="6480720" cy="1008112"/>
          </a:xfrm>
          <a:prstGeom prst="roundRect">
            <a:avLst/>
          </a:prstGeom>
          <a:ln w="76200">
            <a:solidFill>
              <a:srgbClr val="3191B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hr-HR" b="1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Podmjera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A3: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Najniži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30.000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200.000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	</a:t>
            </a:r>
          </a:p>
          <a:p>
            <a:pPr algn="ctr"/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KONKURENTNOST</a:t>
            </a:r>
            <a:endParaRPr lang="es-HN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 bwMode="auto">
          <a:xfrm>
            <a:off x="398462" y="72306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84175" y="2220834"/>
            <a:ext cx="8229600" cy="463869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cs typeface="Arial" pitchFamily="34" charset="0"/>
              </a:rPr>
              <a:t>obnova, proširenje i uređenje </a:t>
            </a:r>
            <a:r>
              <a:rPr lang="vi-VN" sz="1800" dirty="0" smtClean="0">
                <a:solidFill>
                  <a:srgbClr val="3191B9"/>
                </a:solidFill>
                <a:cs typeface="Arial" pitchFamily="34" charset="0"/>
              </a:rPr>
              <a:t>postojećeg se</a:t>
            </a:r>
            <a:r>
              <a:rPr lang="hr-HR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os</a:t>
            </a:r>
            <a:r>
              <a:rPr lang="vi-VN" sz="1800" dirty="0" smtClean="0">
                <a:solidFill>
                  <a:srgbClr val="3191B9"/>
                </a:solidFill>
                <a:cs typeface="Arial" pitchFamily="34" charset="0"/>
              </a:rPr>
              <a:t>kog domaćinstva</a:t>
            </a:r>
            <a:r>
              <a:rPr lang="vi-VN" sz="1800" dirty="0" smtClean="0">
                <a:solidFill>
                  <a:srgbClr val="7F7F7F"/>
                </a:solidFill>
                <a:cs typeface="Arial" pitchFamily="34" charset="0"/>
              </a:rPr>
              <a:t>, podizanje kvalitete osnovnih i dodatnih sadržaja uz uvjet dostizanja više kategorije seljačkog domaćinstva za jedno sunce, odnosno zadržavanja kvalitete postojeće kategorije (minimalno 3 sunca) ili dobivanje oznake kvalitete </a:t>
            </a:r>
            <a:endParaRPr lang="en-US" sz="1800" dirty="0" smtClean="0">
              <a:solidFill>
                <a:srgbClr val="7F7F7F"/>
              </a:solidFill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cs typeface="Arial" pitchFamily="34" charset="0"/>
              </a:rPr>
              <a:t>ulaganje u</a:t>
            </a:r>
            <a:r>
              <a:rPr lang="vi-VN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vi-VN" sz="1800" dirty="0" smtClean="0">
                <a:solidFill>
                  <a:srgbClr val="3191B9"/>
                </a:solidFill>
                <a:cs typeface="Arial" pitchFamily="34" charset="0"/>
              </a:rPr>
              <a:t>uređenje izletišta, kušaonica, vinotočja</a:t>
            </a:r>
          </a:p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7F7F7F"/>
                </a:solidFill>
                <a:cs typeface="Arial" pitchFamily="34" charset="0"/>
              </a:rPr>
              <a:t>investicije usmjerene ka osnivanju </a:t>
            </a:r>
            <a:r>
              <a:rPr lang="vi-VN" sz="1800" dirty="0" smtClean="0">
                <a:solidFill>
                  <a:srgbClr val="3191B9"/>
                </a:solidFill>
                <a:cs typeface="Arial" pitchFamily="34" charset="0"/>
              </a:rPr>
              <a:t>novog </a:t>
            </a:r>
            <a:r>
              <a:rPr lang="vi-VN" sz="1800" dirty="0">
                <a:solidFill>
                  <a:srgbClr val="3191B9"/>
                </a:solidFill>
                <a:cs typeface="Arial" pitchFamily="34" charset="0"/>
              </a:rPr>
              <a:t>se</a:t>
            </a:r>
            <a:r>
              <a:rPr lang="hr-HR" sz="1800" dirty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os</a:t>
            </a:r>
            <a:r>
              <a:rPr lang="vi-VN" sz="1800" dirty="0">
                <a:solidFill>
                  <a:srgbClr val="3191B9"/>
                </a:solidFill>
                <a:cs typeface="Arial" pitchFamily="34" charset="0"/>
              </a:rPr>
              <a:t>kog </a:t>
            </a:r>
            <a:r>
              <a:rPr lang="vi-VN" sz="1800" dirty="0" smtClean="0">
                <a:solidFill>
                  <a:srgbClr val="3191B9"/>
                </a:solidFill>
                <a:cs typeface="Arial" pitchFamily="34" charset="0"/>
              </a:rPr>
              <a:t>domaćinstva </a:t>
            </a:r>
            <a:r>
              <a:rPr lang="vi-VN" sz="1800" dirty="0" smtClean="0">
                <a:solidFill>
                  <a:srgbClr val="7F7F7F"/>
                </a:solidFill>
                <a:cs typeface="Arial" pitchFamily="34" charset="0"/>
              </a:rPr>
              <a:t>ili ugostiteljskog objekta vrste kušaonica</a:t>
            </a:r>
            <a:r>
              <a:rPr lang="en-US" sz="1800" dirty="0" smtClean="0">
                <a:solidFill>
                  <a:srgbClr val="7F7F7F"/>
                </a:solidFill>
                <a:cs typeface="Arial" pitchFamily="34" charset="0"/>
              </a:rPr>
              <a:t>. </a:t>
            </a:r>
            <a:r>
              <a:rPr lang="vi-VN" sz="1800" dirty="0" smtClean="0">
                <a:solidFill>
                  <a:srgbClr val="7F7F7F"/>
                </a:solidFill>
                <a:cs typeface="Arial" pitchFamily="34" charset="0"/>
              </a:rPr>
              <a:t>Uz Zahtjev je obvezna dostava foto dokumentacije postojećeg stanja, projektna dokumentacija planiranog zahvata te obvezna dostava registracije po završetku projekta u roku koji je definiran Ugovorom između davatelja i korisnika potpore </a:t>
            </a:r>
          </a:p>
          <a:p>
            <a:pPr marL="0" indent="0">
              <a:buNone/>
            </a:pPr>
            <a:r>
              <a:rPr lang="en-US" sz="1800" dirty="0" smtClean="0"/>
              <a:t>	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93700" y="1224319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3700" y="1684453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A3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4941" y="22371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85416" y="674890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1112" y="2687397"/>
            <a:ext cx="8229600" cy="4054716"/>
          </a:xfrm>
        </p:spPr>
        <p:txBody>
          <a:bodyPr/>
          <a:lstStyle/>
          <a:p>
            <a:pPr marL="0" indent="0">
              <a:buClr>
                <a:srgbClr val="3A96BB"/>
              </a:buClr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razvoj i unapređenje dodatnih sadržaja: </a:t>
            </a:r>
            <a:r>
              <a:rPr lang="vi-VN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sportsko-rekreativni, kreativno-edukativni sadržaji, sadržaji vezani za etno zbirke i tradicijske zanate, te poljoprivredne aktivnosti namijenjene turistima, bazeni</a:t>
            </a:r>
            <a:r>
              <a:rPr lang="vi-VN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(minimalne vodene tlocrtne površine 30 m2 za vanjske i minimalne vodene tlocrtne površine 20 m2 za unutarnje bazene), </a:t>
            </a:r>
            <a:r>
              <a:rPr lang="vi-VN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tematski parkovi, zabavni parkovi i parkirna mjesta </a:t>
            </a:r>
            <a:endParaRPr lang="en-US" sz="2000" dirty="0" smtClean="0">
              <a:solidFill>
                <a:srgbClr val="3191B9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povećanje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poboljšanje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standardnih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propisanih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osobe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invaliditetom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298450" y="1540271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298450" y="1944568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A3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47316" y="188913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47316" y="648201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8462" y="2967506"/>
            <a:ext cx="8229600" cy="4054716"/>
          </a:xfrm>
        </p:spPr>
        <p:txBody>
          <a:bodyPr/>
          <a:lstStyle/>
          <a:p>
            <a:pPr marL="0" indent="0" algn="just"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</a:t>
            </a:r>
            <a:r>
              <a:rPr lang="hr-HR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jenjena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objektima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domaćinstvu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soba,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apartman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studio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apartman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kuća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odmor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kamp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domaćinstvu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Prijavitelji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Fizičke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osobe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privatni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iznajmljivači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/>
              <a:t>	</a:t>
            </a:r>
          </a:p>
          <a:p>
            <a:pPr marL="0" indent="0" algn="just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85108" y="1862834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85108" y="2354412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A4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8"/>
          <p:cNvSpPr/>
          <p:nvPr/>
        </p:nvSpPr>
        <p:spPr>
          <a:xfrm>
            <a:off x="2411760" y="5373216"/>
            <a:ext cx="6480720" cy="1008112"/>
          </a:xfrm>
          <a:prstGeom prst="roundRect">
            <a:avLst/>
          </a:prstGeom>
          <a:ln w="76200">
            <a:solidFill>
              <a:srgbClr val="3191B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hr-HR" b="1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Podmjera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A4: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40.000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	</a:t>
            </a:r>
          </a:p>
          <a:p>
            <a:pPr algn="ctr"/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 bwMode="auto">
          <a:xfrm>
            <a:off x="375583" y="73549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98463" y="260350"/>
            <a:ext cx="57578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4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TKO SMO</a:t>
            </a:r>
            <a:endParaRPr lang="es-HN" sz="49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501652" y="838200"/>
            <a:ext cx="26638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3600" b="1" dirty="0">
                <a:solidFill>
                  <a:srgbClr val="3191B9"/>
                </a:solidFill>
              </a:rPr>
              <a:t>MI?</a:t>
            </a:r>
            <a:endParaRPr lang="es-HN" sz="3600" b="1" dirty="0">
              <a:solidFill>
                <a:srgbClr val="3191B9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914525"/>
            <a:ext cx="8307388" cy="361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60000" lvl="1" algn="just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hr-HR" sz="1600" b="1" dirty="0" smtClean="0">
                <a:solidFill>
                  <a:srgbClr val="3191B9"/>
                </a:solidFill>
              </a:rPr>
              <a:t>	EU </a:t>
            </a:r>
            <a:r>
              <a:rPr lang="hr-HR" sz="1600" b="1" dirty="0">
                <a:solidFill>
                  <a:srgbClr val="3191B9"/>
                </a:solidFill>
              </a:rPr>
              <a:t>PROJEKTI:</a:t>
            </a:r>
            <a:r>
              <a:rPr lang="hr-HR" sz="1600" dirty="0">
                <a:solidFill>
                  <a:srgbClr val="3191B9"/>
                </a:solidFill>
              </a:rPr>
              <a:t> </a:t>
            </a:r>
            <a:r>
              <a:rPr lang="hr-HR" sz="1600" b="1" dirty="0">
                <a:solidFill>
                  <a:srgbClr val="7F7F7F"/>
                </a:solidFill>
              </a:rPr>
              <a:t>konzultanti za EU fondove s više od 10 godina iskustva u sektoru i suradnjom s velikim brojem domaćih i inozemnih organizacija (HGK, HUP, HOK, Index.hr, 24sata, HINA, T-Portal, Business.hr, ministarstva, jedinice lokalne i područne samouprave, mali, srednji i veliki </a:t>
            </a:r>
            <a:r>
              <a:rPr lang="hr-HR" sz="1600" b="1" dirty="0" smtClean="0">
                <a:solidFill>
                  <a:srgbClr val="7F7F7F"/>
                </a:solidFill>
              </a:rPr>
              <a:t>poduzetnici)</a:t>
            </a:r>
          </a:p>
          <a:p>
            <a:pPr marL="360000" lvl="1" algn="just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hr-HR" sz="1600" b="1" dirty="0">
                <a:solidFill>
                  <a:srgbClr val="7F7F7F"/>
                </a:solidFill>
              </a:rPr>
              <a:t>	</a:t>
            </a:r>
            <a:r>
              <a:rPr lang="hr-HR" sz="1600" b="1" dirty="0" smtClean="0">
                <a:solidFill>
                  <a:srgbClr val="7F7F7F"/>
                </a:solidFill>
              </a:rPr>
              <a:t>Portfelj projekata od</a:t>
            </a:r>
            <a:r>
              <a:rPr lang="hr-HR" sz="1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hr-HR" sz="1600" b="1" dirty="0" smtClean="0">
                <a:solidFill>
                  <a:srgbClr val="3191B9"/>
                </a:solidFill>
              </a:rPr>
              <a:t>200 milijuna eura</a:t>
            </a:r>
          </a:p>
          <a:p>
            <a:pPr marL="360000" lvl="1" algn="just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hr-HR" sz="16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	</a:t>
            </a:r>
            <a:r>
              <a:rPr lang="hr-HR" sz="1600" b="1" dirty="0" smtClean="0">
                <a:solidFill>
                  <a:srgbClr val="7F7F7F"/>
                </a:solidFill>
              </a:rPr>
              <a:t>Pišemo na </a:t>
            </a:r>
            <a:r>
              <a:rPr lang="hr-HR" sz="1600" b="1" dirty="0" smtClean="0">
                <a:solidFill>
                  <a:srgbClr val="3191B9"/>
                </a:solidFill>
              </a:rPr>
              <a:t>T-Portalu – autorske kolumne i savjetodavne tekstove</a:t>
            </a:r>
          </a:p>
          <a:p>
            <a:pPr marL="360000" lvl="1" algn="just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hr-HR" sz="1600" dirty="0" smtClean="0">
                <a:solidFill>
                  <a:srgbClr val="3191B9"/>
                </a:solidFill>
              </a:rPr>
              <a:t>	</a:t>
            </a:r>
            <a:r>
              <a:rPr lang="hr-HR" sz="1600" b="1" dirty="0" smtClean="0">
                <a:solidFill>
                  <a:srgbClr val="7F7F7F"/>
                </a:solidFill>
              </a:rPr>
              <a:t>Vlasnici </a:t>
            </a:r>
            <a:r>
              <a:rPr lang="hr-HR" sz="1600" b="1" dirty="0">
                <a:solidFill>
                  <a:srgbClr val="7F7F7F"/>
                </a:solidFill>
              </a:rPr>
              <a:t>i autori prvog hrvatskog portala o EU fondovima </a:t>
            </a:r>
            <a:r>
              <a:rPr lang="hr-HR" sz="1600" b="1" dirty="0">
                <a:solidFill>
                  <a:srgbClr val="3191B9"/>
                </a:solidFill>
              </a:rPr>
              <a:t>(</a:t>
            </a:r>
            <a:r>
              <a:rPr lang="hr-HR" sz="1600" b="1" dirty="0" smtClean="0">
                <a:solidFill>
                  <a:srgbClr val="3191B9"/>
                </a:solidFill>
              </a:rPr>
              <a:t>eu-projekti.info)</a:t>
            </a:r>
          </a:p>
          <a:p>
            <a:pPr marL="360000" lvl="1" algn="just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hr-HR" sz="1600" b="1" dirty="0" smtClean="0">
                <a:solidFill>
                  <a:srgbClr val="3191B9"/>
                </a:solidFill>
              </a:rPr>
              <a:t>	Učilište </a:t>
            </a:r>
            <a:r>
              <a:rPr lang="hr-HR" sz="1600" b="1" dirty="0">
                <a:solidFill>
                  <a:srgbClr val="3191B9"/>
                </a:solidFill>
              </a:rPr>
              <a:t>EU PROJEKTI - Ustanova za obrazovanje </a:t>
            </a:r>
            <a:r>
              <a:rPr lang="hr-HR" sz="1600" b="1" dirty="0" smtClean="0">
                <a:solidFill>
                  <a:srgbClr val="3191B9"/>
                </a:solidFill>
              </a:rPr>
              <a:t>odraslih</a:t>
            </a:r>
          </a:p>
          <a:p>
            <a:pPr marL="360000" lvl="1" algn="just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hr-HR" sz="1600" b="1" dirty="0" smtClean="0">
                <a:solidFill>
                  <a:srgbClr val="3191B9"/>
                </a:solidFill>
              </a:rPr>
              <a:t>	DOP</a:t>
            </a:r>
            <a:r>
              <a:rPr lang="hr-HR" sz="1600" b="1" dirty="0">
                <a:solidFill>
                  <a:prstClr val="black">
                    <a:lumMod val="50000"/>
                    <a:lumOff val="50000"/>
                  </a:prstClr>
                </a:solidFill>
              </a:rPr>
              <a:t>: </a:t>
            </a:r>
            <a:r>
              <a:rPr lang="hr-HR" sz="1600" b="1" dirty="0">
                <a:solidFill>
                  <a:srgbClr val="7F7F7F"/>
                </a:solidFill>
              </a:rPr>
              <a:t>Institut za razvoj poduzetništva i EU projekte (naš </a:t>
            </a:r>
            <a:r>
              <a:rPr lang="hr-HR" sz="1600" b="1" dirty="0" smtClean="0">
                <a:solidFill>
                  <a:srgbClr val="7F7F7F"/>
                </a:solidFill>
              </a:rPr>
              <a:t>doprinos)</a:t>
            </a:r>
            <a:endParaRPr lang="hr-HR" sz="1600" b="1" dirty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7512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3700" y="2870575"/>
            <a:ext cx="8229600" cy="405471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izgradnja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opremanje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isključivo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novih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bazena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minimalne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vodene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tlocrtne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površine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30 m2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vanjske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bazene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minimalne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vodene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tlocrtne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površine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20 m2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unutarnje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bazene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unutar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čvrstih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objekata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uz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uvjet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uz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planirani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bazen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podnositelj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zahtjeva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mora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imati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registrirane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minimalno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sobe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odnosno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stalnih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kreveta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smještajne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jedinice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odnosno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gostiju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u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kampu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Podnositelj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zahtjeva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mora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imati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registraciju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„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domaćinstvu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“ do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dana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podnošenja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prijave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kategorije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više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zvjezdica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podmirene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sve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obveze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boravišnu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pristojbu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članarinu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Clr>
                <a:srgbClr val="3A96BB"/>
              </a:buClr>
            </a:pPr>
            <a:endParaRPr lang="en-US" sz="2000" dirty="0" smtClean="0"/>
          </a:p>
          <a:p>
            <a:pPr>
              <a:buClr>
                <a:srgbClr val="3A96BB"/>
              </a:buClr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93700" y="1637480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3700" y="2052807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A4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9412" y="735164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13683" y="2659987"/>
            <a:ext cx="8229600" cy="4054716"/>
          </a:xfrm>
        </p:spPr>
        <p:txBody>
          <a:bodyPr/>
          <a:lstStyle/>
          <a:p>
            <a:pPr marL="0" indent="0"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</a:t>
            </a:r>
            <a:r>
              <a:rPr lang="hr-HR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jenjena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razvoju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posebnih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oblika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turizma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subjekte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registrirane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pružanje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usluga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turizmu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ugostiteljstvu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Prijavitelji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Trgovačka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društva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izvan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javnog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sektora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obrti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zadruge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94633" y="1878298"/>
            <a:ext cx="2883208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</a:t>
            </a:r>
            <a:r>
              <a:rPr lang="hr-HR" sz="3600" b="1" dirty="0" smtClean="0"/>
              <a:t> B </a:t>
            </a:r>
            <a:r>
              <a:rPr lang="en-US" sz="5400" b="1" dirty="0" smtClean="0"/>
              <a:t> 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8"/>
          <p:cNvSpPr/>
          <p:nvPr/>
        </p:nvSpPr>
        <p:spPr>
          <a:xfrm>
            <a:off x="2411760" y="5373216"/>
            <a:ext cx="6480720" cy="1008112"/>
          </a:xfrm>
          <a:prstGeom prst="roundRect">
            <a:avLst/>
          </a:prstGeom>
          <a:ln w="76200">
            <a:solidFill>
              <a:srgbClr val="3191B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hr-HR" b="1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Mjera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B: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Najniži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30.000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300.000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	</a:t>
            </a:r>
          </a:p>
          <a:p>
            <a:pPr algn="ctr"/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8462" y="2400059"/>
            <a:ext cx="8229600" cy="405471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vi-VN" sz="2000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ruralni i planinski turizam 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(aktiviranje planinarskih domova, prenamjena napuštenih škola, građevina pučke arhitekture, gospodarskih, vojnih i drugih neiskorištenih objekata u ugostiteljsko-turističke objekte ruralnog ili planinskog turizma) 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vi-VN" sz="2000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obnova ili rekonstrukcija građevina industrijske i druge kulturne baštine 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 potrebe posebnih oblika turizma (kulturnog, zdravstvenog, kongresnog, sportsko-rekreativnog ili dr. posebnih oblika turizma) 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cikloturizam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odmorišta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servisi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bike&amp;bed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smještaj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sl.) </a:t>
            </a:r>
          </a:p>
          <a:p>
            <a:pPr>
              <a:buClr>
                <a:srgbClr val="3A96BB"/>
              </a:buClr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5583" y="1628325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</a:t>
            </a:r>
            <a:r>
              <a:rPr lang="hr-HR" sz="3600" b="1" dirty="0" smtClean="0"/>
              <a:t> B</a:t>
            </a:r>
            <a:r>
              <a:rPr lang="en-US" sz="3600" b="1" dirty="0" smtClean="0"/>
              <a:t> 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1112" y="2210549"/>
            <a:ext cx="8229600" cy="405471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pustolovni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sportsko-rekreativni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turizam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potrebna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infrastruktura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oprema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špilje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rafting,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stijene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penjanje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vidikovci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osmatračnice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adrenalinski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parkovi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golf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vježbališta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igrališta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infrastruktura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zimsko-planinski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turizam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robinzonski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smještaj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...) 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zabavni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tematski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parkovi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„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mali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ploveći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hoteli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“ -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dovršetak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izgradnje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novih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obnova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rekonstrukcija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postojećih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manjih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brodova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krstarenje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elementima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tradicijske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gradnje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obnova i uređenje izletničkih drvenih brodova tradicijske gradnje</a:t>
            </a:r>
          </a:p>
          <a:p>
            <a:pPr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31112" y="1571099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</a:t>
            </a:r>
            <a:r>
              <a:rPr lang="hr-HR" sz="3600" b="1" dirty="0" smtClean="0"/>
              <a:t> B</a:t>
            </a:r>
            <a:r>
              <a:rPr lang="en-US" sz="3600" b="1" dirty="0" smtClean="0"/>
              <a:t> 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75583" y="267443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5583" y="2566336"/>
            <a:ext cx="8229600" cy="405471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kreiranje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provedba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paket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aranžmana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novih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turističkih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proizvoda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tržište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posebnih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interesa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aktivni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kreativni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turizam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turizam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hrane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vina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arheološki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botanički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geoturizam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promatranje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ptica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drugi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posebni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oblici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turizma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vezanih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predsezonu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podsezonu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jadranske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Hrvatske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cjelogodišnju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ponudu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kontinentalne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Hrvatske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Uz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program je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obvezno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dostaviti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dokaz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realizaciji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sličnih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projekata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posljednje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dvije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godine</a:t>
            </a:r>
            <a:r>
              <a:rPr lang="hr-HR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hr-HR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priznaju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ugovori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najmanje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tri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gospodarska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subjekta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registrirana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pružanje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ugostiteljskih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usluga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podaci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broju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gostiju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noćenjima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broju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izleta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sl.) </a:t>
            </a:r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5583" y="1860246"/>
            <a:ext cx="6337398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</a:t>
            </a:r>
            <a:r>
              <a:rPr lang="hr-HR" sz="3600" b="1" dirty="0" smtClean="0"/>
              <a:t> B</a:t>
            </a:r>
            <a:r>
              <a:rPr lang="en-US" sz="3600" b="1" dirty="0" smtClean="0"/>
              <a:t> 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9875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7874" y="2593230"/>
            <a:ext cx="8229600" cy="4054716"/>
          </a:xfrm>
        </p:spPr>
        <p:txBody>
          <a:bodyPr/>
          <a:lstStyle/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</a:t>
            </a:r>
            <a:r>
              <a:rPr lang="hr-HR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jenjena </a:t>
            </a:r>
            <a:r>
              <a:rPr lang="vi-VN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internacionalizacij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vi-VN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i međunarodn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oj</a:t>
            </a:r>
            <a:r>
              <a:rPr lang="vi-VN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prepoznatljivost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endParaRPr lang="en-US" sz="2000" b="1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Prijavitelji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Trgovačka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društva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izvan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javnog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sektora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obrti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zadruge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/>
              <a:t>	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5583" y="1967880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</a:t>
            </a:r>
            <a:r>
              <a:rPr lang="hr-HR" sz="3600" b="1" dirty="0" smtClean="0"/>
              <a:t> C</a:t>
            </a:r>
            <a:r>
              <a:rPr lang="en-US" sz="3600" b="1" dirty="0" smtClean="0"/>
              <a:t> 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8"/>
          <p:cNvSpPr/>
          <p:nvPr/>
        </p:nvSpPr>
        <p:spPr>
          <a:xfrm>
            <a:off x="1619672" y="4797152"/>
            <a:ext cx="7272808" cy="1584176"/>
          </a:xfrm>
          <a:prstGeom prst="roundRect">
            <a:avLst/>
          </a:prstGeom>
          <a:ln w="76200">
            <a:solidFill>
              <a:srgbClr val="3191B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hr-HR" b="1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Mjera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C:</a:t>
            </a:r>
          </a:p>
          <a:p>
            <a:pPr algn="just"/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Intenzitet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do 100%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prve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tri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članstva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200.000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vi-VN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Najviši iznos potpore za sufinanciranje međunarodnog skupa/foruma je </a:t>
            </a:r>
            <a:r>
              <a:rPr lang="vi-VN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100.000 kuna </a:t>
            </a:r>
          </a:p>
          <a:p>
            <a:r>
              <a:rPr lang="en-US" dirty="0" smtClean="0"/>
              <a:t>	</a:t>
            </a:r>
          </a:p>
          <a:p>
            <a:r>
              <a:rPr lang="en-US" b="1" dirty="0" smtClean="0"/>
              <a:t>	</a:t>
            </a:r>
          </a:p>
          <a:p>
            <a:pPr algn="ctr"/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07312" y="2974734"/>
            <a:ext cx="8229600" cy="4054716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pl-PL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članarine </a:t>
            </a:r>
            <a:r>
              <a:rPr lang="pl-PL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 prestižnim renomiranim međunarodnim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asocijacijama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smještajnih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ugostiteljskih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objekata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prve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članstva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hr-HR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ufinanciranje</a:t>
            </a:r>
            <a:r>
              <a:rPr lang="vi-VN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međunarodnih skupova/foruma u RH 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vezanih za investicije u turizmu, uz uvjet sudjelovanja minimalno 200 gospodarskih subjekata 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88262" y="1981307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</a:t>
            </a:r>
            <a:r>
              <a:rPr lang="hr-HR" sz="3600" b="1" dirty="0" smtClean="0"/>
              <a:t> C</a:t>
            </a:r>
            <a:r>
              <a:rPr lang="en-US" sz="3600" b="1" dirty="0" smtClean="0"/>
              <a:t> 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9564" y="2789472"/>
            <a:ext cx="8229600" cy="3816424"/>
          </a:xfrm>
        </p:spPr>
        <p:txBody>
          <a:bodyPr/>
          <a:lstStyle/>
          <a:p>
            <a:pPr>
              <a:buClr>
                <a:srgbClr val="3A96BB"/>
              </a:buClr>
            </a:pP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Najviše do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50% 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ukupno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prihvatljivih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troškova</a:t>
            </a:r>
            <a:r>
              <a:rPr lang="en-US" sz="18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1800" b="1" dirty="0" err="1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18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rojekta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izuzetkom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Mjeru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C1,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kod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intenzitet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biti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do 100%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prihvatljivih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troškova</a:t>
            </a: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endParaRPr lang="en-US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Ministarstvo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sredstva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odobrene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isplaćuje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žiro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račun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korisnika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dijela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lvl="1"/>
            <a:r>
              <a:rPr lang="pl-PL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60% iznosa odobrene potpore po zaključenju Ugovora 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ostatak iznosa po dostavljenom i prihvaćenom izvješću s računima o utrošku sredstava za avansno isplaćeni dio, poštujući ugovorene rokove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9564" y="1698005"/>
            <a:ext cx="8201328" cy="69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INTENZITET POTPORE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3700" y="2114826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I NAČIN ISPLATE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4633" y="2892147"/>
            <a:ext cx="8229600" cy="3672408"/>
          </a:xfrm>
        </p:spPr>
        <p:txBody>
          <a:bodyPr/>
          <a:lstStyle/>
          <a:p>
            <a:pPr>
              <a:buClr>
                <a:srgbClr val="3A96BB"/>
              </a:buClr>
            </a:pPr>
            <a:r>
              <a:rPr lang="hr-HR" sz="1800" dirty="0" smtClean="0">
                <a:solidFill>
                  <a:srgbClr val="7F7F7F"/>
                </a:solidFill>
                <a:latin typeface="Arial" panose="020B0604020202020204" pitchFamily="34" charset="0"/>
                <a:cs typeface="Arial" pitchFamily="34" charset="0"/>
              </a:rPr>
              <a:t>i</a:t>
            </a:r>
            <a:r>
              <a:rPr lang="en-US" sz="18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itchFamily="34" charset="0"/>
              </a:rPr>
              <a:t>zuzetak</a:t>
            </a:r>
            <a:r>
              <a:rPr lang="en-US" sz="1800" dirty="0" smtClean="0">
                <a:solidFill>
                  <a:srgbClr val="7F7F7F"/>
                </a:solidFill>
                <a:latin typeface="Arial" panose="020B0604020202020204" pitchFamily="34" charset="0"/>
                <a:cs typeface="Arial" pitchFamily="34" charset="0"/>
              </a:rPr>
              <a:t> od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navedenog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načina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isplate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jednake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od 50.000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 za Mjeru C, kod kojih će se odobrena potpora isplaćivati u 100% iznosu po zaključenju Ugovora </a:t>
            </a:r>
          </a:p>
          <a:p>
            <a:pPr>
              <a:buClr>
                <a:srgbClr val="3A96BB"/>
              </a:buClr>
            </a:pPr>
            <a:endParaRPr lang="hr-HR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pravdanje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cjelokupne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investicije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priznaju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računi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bankovne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transakcije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prihvatljivih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troškova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predloženog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troškovnika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nastali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tijekom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2014.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2015.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Izvješća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računima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bankovnim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transakcijama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treba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dostavljati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ugovorenim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rokovima</a:t>
            </a:r>
            <a:r>
              <a:rPr lang="en-US" sz="18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94633" y="1738003"/>
            <a:ext cx="8201328" cy="69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INTENZITET POTPORE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4633" y="2125694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I NAČIN ISPLATE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36562" y="2668347"/>
            <a:ext cx="8229600" cy="4054716"/>
          </a:xfrm>
        </p:spPr>
        <p:txBody>
          <a:bodyPr/>
          <a:lstStyle/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ispunjen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obrazac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zahtjeva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KTG/15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nalazi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internetskim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stranicama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Ministarstva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(www.mint.hr)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dokaz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pravnom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statusu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podnositelja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zahtjeva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preslika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izvoda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1800" dirty="0" err="1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rgovačkog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obrtnog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drugog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odgovarajućeg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registra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postojeće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ugostiteljske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objekte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preslika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važećeg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rješenja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ispunjavanju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minimalnih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vrstu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kategoriju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ugostiteljskog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objekta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potvrda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Porezne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uprave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nepostojanju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duga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prema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državi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(ne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starija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30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dana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datuma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podnošenja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prijave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ispunjena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Izjava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korištenim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potporama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male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vrijednosti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Izjavu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obvezni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dostaviti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poduzetnici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sada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nisu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koristili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male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vrijednosti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436562" y="1491010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PROJEKTNA</a:t>
            </a:r>
            <a:r>
              <a:rPr lang="en-US" sz="5400" b="1" dirty="0" smtClean="0"/>
              <a:t> 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436562" y="1949209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DOKUMENTACIJA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40885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88937" y="728129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98463" y="260350"/>
            <a:ext cx="57578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4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TKO </a:t>
            </a:r>
            <a:r>
              <a:rPr lang="hr-HR" sz="49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STE</a:t>
            </a:r>
            <a:endParaRPr lang="es-HN" sz="49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530227" y="838200"/>
            <a:ext cx="26638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3600" b="1" dirty="0" smtClean="0">
                <a:solidFill>
                  <a:srgbClr val="3191B9"/>
                </a:solidFill>
              </a:rPr>
              <a:t>VI</a:t>
            </a:r>
            <a:r>
              <a:rPr lang="hr-HR" sz="3600" b="1" dirty="0">
                <a:solidFill>
                  <a:srgbClr val="3191B9"/>
                </a:solidFill>
              </a:rPr>
              <a:t>?</a:t>
            </a:r>
            <a:endParaRPr lang="es-HN" sz="3600" b="1" dirty="0">
              <a:solidFill>
                <a:srgbClr val="3191B9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9525" y="1930401"/>
            <a:ext cx="8307388" cy="3750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531450" lvl="2" indent="0" algn="just" eaLnBrk="1" fontAlgn="base" hangingPunct="1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>
                <a:srgbClr val="3A96BB"/>
              </a:buClr>
              <a:defRPr/>
            </a:pPr>
            <a:r>
              <a:rPr lang="hr-HR" sz="2000" b="1" dirty="0">
                <a:solidFill>
                  <a:srgbClr val="7F7F7F"/>
                </a:solidFill>
              </a:rPr>
              <a:t>Ime</a:t>
            </a:r>
            <a:r>
              <a:rPr lang="hr-HR" sz="2000" b="1" dirty="0" smtClean="0">
                <a:solidFill>
                  <a:srgbClr val="7F7F7F"/>
                </a:solidFill>
              </a:rPr>
              <a:t> i prezime</a:t>
            </a:r>
          </a:p>
          <a:p>
            <a:pPr marL="531450" lvl="2" indent="0" algn="just" eaLnBrk="1" fontAlgn="base" hangingPunct="1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>
                <a:srgbClr val="3A96BB"/>
              </a:buClr>
              <a:defRPr/>
            </a:pPr>
            <a:r>
              <a:rPr lang="hr-HR" sz="2000" b="1" dirty="0" smtClean="0">
                <a:solidFill>
                  <a:srgbClr val="7F7F7F"/>
                </a:solidFill>
              </a:rPr>
              <a:t>Organizacija iz koje dolazite</a:t>
            </a:r>
          </a:p>
          <a:p>
            <a:pPr marL="531450" lvl="2" indent="0" algn="just" eaLnBrk="1" fontAlgn="base" hangingPunct="1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>
                <a:srgbClr val="3A96BB"/>
              </a:buClr>
              <a:defRPr/>
            </a:pPr>
            <a:r>
              <a:rPr lang="hr-HR" sz="2000" b="1" dirty="0" smtClean="0">
                <a:solidFill>
                  <a:srgbClr val="7F7F7F"/>
                </a:solidFill>
              </a:rPr>
              <a:t>Dosadašnje iskustvo u EU fondovima</a:t>
            </a:r>
          </a:p>
          <a:p>
            <a:pPr marL="531450" lvl="2" indent="0" algn="just" eaLnBrk="1" fontAlgn="base" hangingPunct="1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>
                <a:srgbClr val="3A96BB"/>
              </a:buClr>
              <a:defRPr/>
            </a:pPr>
            <a:r>
              <a:rPr lang="hr-HR" sz="2000" b="1" dirty="0" smtClean="0">
                <a:solidFill>
                  <a:srgbClr val="7F7F7F"/>
                </a:solidFill>
              </a:rPr>
              <a:t>Potencijalni projekti / projektne ideje</a:t>
            </a:r>
          </a:p>
          <a:p>
            <a:pPr marL="531450" lvl="2" indent="0" algn="just" eaLnBrk="1" fontAlgn="base" hangingPunct="1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>
                <a:srgbClr val="3A96BB"/>
              </a:buClr>
              <a:defRPr/>
            </a:pPr>
            <a:r>
              <a:rPr lang="hr-HR" sz="2000" b="1" dirty="0" smtClean="0">
                <a:solidFill>
                  <a:srgbClr val="7F7F7F"/>
                </a:solidFill>
              </a:rPr>
              <a:t>Očekivanja od edukacije</a:t>
            </a:r>
          </a:p>
          <a:p>
            <a:pPr marL="360000" lvl="1" algn="just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hr-HR" sz="1600" b="1" dirty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</p:spTree>
    <p:extLst>
      <p:ext uri="{BB962C8B-B14F-4D97-AF65-F5344CB8AC3E}">
        <p14:creationId xmlns:p14="http://schemas.microsoft.com/office/powerpoint/2010/main" val="11278981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7037" y="2651573"/>
            <a:ext cx="8229600" cy="4054716"/>
          </a:xfrm>
        </p:spPr>
        <p:txBody>
          <a:bodyPr/>
          <a:lstStyle/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dokaz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vlasničkom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drugom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stvarno-pravnom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statusu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objektu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području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realizacije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opis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dokumentacijom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koja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pojašnjava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tehnička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dokumentacija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potrebnim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odobrenjima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dozvolama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trajanje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faze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realizacije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foto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dokumentacija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druga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dokumentacija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kojom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pojašnjava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troškovnik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provedbe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kandidira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s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naznačenim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sada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realiziranim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stavkama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troškovnika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ponude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traže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sredstva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program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ulaganja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izvori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financiranja</a:t>
            </a: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uz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dostavu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dokaza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izjava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visini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vlastitih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sredstava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ugovori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sufinanciranju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drugih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subjekata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dr.) </a:t>
            </a:r>
          </a:p>
          <a:p>
            <a:pPr>
              <a:buFont typeface="Wingdings" pitchFamily="2" charset="2"/>
              <a:buChar char="ü"/>
            </a:pP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411508" y="1524367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PROJEKTNA</a:t>
            </a:r>
            <a:r>
              <a:rPr lang="en-US" sz="5400" b="1" dirty="0" smtClean="0"/>
              <a:t> 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411508" y="1985028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DOKUMENTACIJA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57358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3408" y="725013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3700" y="2796213"/>
            <a:ext cx="8229600" cy="4054716"/>
          </a:xfrm>
        </p:spPr>
        <p:txBody>
          <a:bodyPr/>
          <a:lstStyle/>
          <a:p>
            <a:pPr>
              <a:buClr>
                <a:srgbClr val="3A96BB"/>
              </a:buClr>
            </a:pPr>
            <a:r>
              <a:rPr lang="vi-VN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rješenje nadležnog tijela o uvjetima građenja</a:t>
            </a:r>
            <a:r>
              <a:rPr lang="vi-VN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ili građevinska dozvola ili potvrda glavnog projekta, ako se projekt odnosi na izgradnju, obnovu ili rekonstrukciju objekata, sukladno važećim zakonima iz prostornog uređenja i gradnje u doba njihovog ishođenja 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sv-SE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trgovačka društva dostavlja</a:t>
            </a:r>
            <a:r>
              <a:rPr lang="hr-HR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ju</a:t>
            </a:r>
            <a:r>
              <a:rPr lang="sv-SE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BON1 i BON2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svi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postojećim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smještajnim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kapacitetima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dostavljaju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potvrdu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nadležne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turističke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zajednice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broju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noćenja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plaćenoj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boravišnoj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pristojbi</a:t>
            </a:r>
            <a:r>
              <a:rPr lang="en-US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pl-PL" sz="18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RSM obrazac o zaposlenima za 2014. godinu </a:t>
            </a:r>
          </a:p>
          <a:p>
            <a:pPr>
              <a:buFont typeface="Wingdings" pitchFamily="2" charset="2"/>
              <a:buChar char="ü"/>
            </a:pPr>
            <a:endParaRPr lang="en-US" sz="2000" b="1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93700" y="1568868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PROJEKTNA</a:t>
            </a:r>
            <a:r>
              <a:rPr lang="en-US" sz="5400" b="1" dirty="0" smtClean="0"/>
              <a:t> 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3700" y="2090123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DOKUMENTACIJA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7787" y="2592670"/>
            <a:ext cx="8229600" cy="4054716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Neće se </a:t>
            </a:r>
            <a:r>
              <a:rPr lang="en-US" sz="2000" b="1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razmatrati</a:t>
            </a: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zahtjevi</a:t>
            </a: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Clr>
                <a:srgbClr val="3A96BB"/>
              </a:buClr>
            </a:pPr>
            <a:r>
              <a:rPr lang="pl-PL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 se ne dostave u roku 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pl-PL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 nisu dostavljeni u elektroničkom (propisani dio) i tiskanom obliku </a:t>
            </a:r>
            <a:endParaRPr lang="en-US" sz="18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nisu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sukladni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Programu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nemaju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priloženu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traženu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dokumentaciju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kojoj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nisu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jasno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navedeni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ciljevi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namjena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planirana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valorizacija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nisu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izvršili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cijelosti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ugovorne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obveze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Ministarstvu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tijekom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prethodnih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temeljem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bilo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kojega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programa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investicijski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nisu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skladu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postojećom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prostorno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planskom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dokumentacijom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drugim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pozitivnim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propisima</a:t>
            </a:r>
            <a:r>
              <a:rPr lang="en-US" sz="18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RH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97787" y="1430103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PRIHVATLJIVOST</a:t>
            </a:r>
            <a:r>
              <a:rPr lang="en-US" sz="5400" b="1" dirty="0" smtClean="0"/>
              <a:t> 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7787" y="1911955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PROJEKTA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86764" y="219626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7239" y="675795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8462" y="3114607"/>
            <a:ext cx="8229600" cy="3816424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Neće se </a:t>
            </a:r>
            <a:r>
              <a:rPr lang="en-US" sz="2000" b="1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razmatrati</a:t>
            </a: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zahtjevi</a:t>
            </a: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kod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postoji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porezni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dug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državi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iskoristili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dozvoljenu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male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vrijednosti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(200.000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eura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 u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relevantnom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trogodišnjem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razdoblju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zbrojena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dotična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prethodne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dvije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fiskalne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5583" y="1844495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PRIHVATLJIVOST</a:t>
            </a:r>
            <a:r>
              <a:rPr lang="en-US" sz="5400" b="1" dirty="0" smtClean="0"/>
              <a:t> 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8462" y="2369102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PROJEKTA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75583" y="345281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926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75583" y="2890807"/>
            <a:ext cx="8229600" cy="3600400"/>
          </a:xfrm>
        </p:spPr>
        <p:txBody>
          <a:bodyPr/>
          <a:lstStyle/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važnost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proširenje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poboljšanje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ponude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produljenje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sezone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inovativnost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kreativnost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utjecaj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uštede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poslovanju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samozapošljavanje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zadržavanje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postojećih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otvaranje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novih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radnih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mjesta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važnost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stvaranje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uvjeta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novih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tržišnih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segmenata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invaliditetom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posebnim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potrebama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5583" y="1786338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KRITERIJI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75583" y="2248235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ZA OCJENU PROJEKTA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9687" y="2839189"/>
            <a:ext cx="8229600" cy="3600400"/>
          </a:xfrm>
        </p:spPr>
        <p:txBody>
          <a:bodyPr/>
          <a:lstStyle/>
          <a:p>
            <a:pPr>
              <a:buClr>
                <a:srgbClr val="3A96BB"/>
              </a:buClr>
            </a:pP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vrijednost projekta u smislu očuvanja tradicijskih/autohtonih vrijednosti, tradicijskog graditeljstva, očuvanja/uređenja okoliša 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pl-PL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važnost projekta za područje na kojem se projekt realizira 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važnost projekta za unapređenje međunarodne prepoznatljivosti destinacije 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postotak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uloženih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vlastitih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sredstava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aktivnosti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predloženog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troškovnika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59687" y="1753848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KRITERIJI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59687" y="2177096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ZA OCJENU PROJEKTA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3208" y="2384873"/>
            <a:ext cx="8229600" cy="405471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Clr>
                <a:srgbClr val="3A96BB"/>
              </a:buClr>
            </a:pPr>
            <a:r>
              <a:rPr lang="hr-HR" sz="2000" dirty="0" err="1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emeljem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ovog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Programa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jedan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prijavitelj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dobiti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bespovratna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sredstva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samo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jedan</a:t>
            </a:r>
            <a:r>
              <a:rPr lang="en-US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projekt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odnosno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koristiti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sredstva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samo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jedne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Mjere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Podmjere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hr-HR" sz="2000" dirty="0" err="1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rojekti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ostvare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programa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HTZ-a u 2015.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godini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ne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mogu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ostvariti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temeljem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ovog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Programa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rgbClr val="3A96BB"/>
              </a:buClr>
            </a:pPr>
            <a:r>
              <a:rPr lang="hr-HR" sz="2000" dirty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vi-VN" sz="2000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vi korisnici potpore imaju obvezu bavljenja turizmom najmanje još 5 (pet) godina od završetka projektnih aktivnosti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sukladno potpisanom Ugovoru između davatelja i korisnika potpore </a:t>
            </a:r>
            <a:endParaRPr lang="en-US" sz="2000" dirty="0" smtClean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78737" y="1576233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DODATNE</a:t>
            </a:r>
            <a:r>
              <a:rPr lang="en-US" sz="5400" b="1" dirty="0" smtClean="0"/>
              <a:t> 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78737" y="2035139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NAPOMENE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13683" y="2365823"/>
            <a:ext cx="8229600" cy="405471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Clr>
                <a:srgbClr val="3A96BB"/>
              </a:buClr>
            </a:pPr>
            <a:r>
              <a:rPr lang="hr-HR" sz="2000" dirty="0" err="1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projekte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vezani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nekretnine</a:t>
            </a:r>
            <a:r>
              <a:rPr lang="hr-HR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uvjet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da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podnositelji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zahtjeva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vlasnici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imaju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drugom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osnovu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pravo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dugoročnog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(min. 10 god.)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raspolaganja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upravljanja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predmetnom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nekretninom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područjem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lokalitetom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Clr>
                <a:srgbClr val="3A96BB"/>
              </a:buClr>
            </a:pPr>
            <a:r>
              <a:rPr lang="hr-HR" sz="20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vi-VN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 projekte koji su vezani za izgradnju, obnovu ili rekonstrukciju, korisnik potpore mora imati rješenje nadležnog tijela o uvjetima građenja ili građevinsku dozvolu ili potvrdu glavnog projekta, sukladno važećim zakonima iz prostornog uređenja i građenja vezano za datum njihovog ishođenja</a:t>
            </a:r>
            <a:endParaRPr lang="en-US" sz="2000" b="1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69212" y="1575007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DODATNE </a:t>
            </a:r>
            <a:r>
              <a:rPr lang="en-US" sz="5400" b="1" dirty="0" smtClean="0"/>
              <a:t> 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69212" y="2044249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NAPOMENE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542479" y="1340768"/>
            <a:ext cx="8133977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ts val="5763"/>
              </a:lnSpc>
            </a:pPr>
            <a:r>
              <a:rPr lang="hr-HR" sz="5400" b="1" dirty="0" smtClean="0"/>
              <a:t>PODUZETNIČKI IMPULS 2015</a:t>
            </a:r>
            <a:endParaRPr lang="hr-HR" sz="4400" b="1" dirty="0" smtClean="0"/>
          </a:p>
        </p:txBody>
      </p:sp>
      <p:pic>
        <p:nvPicPr>
          <p:cNvPr id="5126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</p:spTree>
    <p:extLst>
      <p:ext uri="{BB962C8B-B14F-4D97-AF65-F5344CB8AC3E}">
        <p14:creationId xmlns:p14="http://schemas.microsoft.com/office/powerpoint/2010/main" val="14864990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39950" y="359350"/>
            <a:ext cx="684501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5763"/>
              </a:lnSpc>
            </a:pPr>
            <a:r>
              <a:rPr lang="hr-HR" sz="2600" b="1" dirty="0" smtClean="0">
                <a:solidFill>
                  <a:srgbClr val="3A96BB"/>
                </a:solidFill>
              </a:rPr>
              <a:t>TRI GLAVNA PROGRAMSKA PODRUČJA:</a:t>
            </a:r>
            <a:endParaRPr lang="es-HN" sz="2600" b="1" dirty="0">
              <a:solidFill>
                <a:srgbClr val="3A96BB"/>
              </a:solidFill>
            </a:endParaRPr>
          </a:p>
        </p:txBody>
      </p:sp>
      <p:sp>
        <p:nvSpPr>
          <p:cNvPr id="24" name="1 Título"/>
          <p:cNvSpPr txBox="1">
            <a:spLocks/>
          </p:cNvSpPr>
          <p:nvPr/>
        </p:nvSpPr>
        <p:spPr bwMode="auto">
          <a:xfrm>
            <a:off x="704010" y="1679201"/>
            <a:ext cx="6314695" cy="405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200" b="1" dirty="0" smtClean="0">
                <a:solidFill>
                  <a:srgbClr val="3A96BB"/>
                </a:solidFill>
              </a:rPr>
              <a:t>1. PROGRAMSKO </a:t>
            </a:r>
            <a:r>
              <a:rPr lang="hr-HR" sz="2200" b="1" dirty="0">
                <a:solidFill>
                  <a:srgbClr val="3A96BB"/>
                </a:solidFill>
              </a:rPr>
              <a:t>PODRUČJE</a:t>
            </a:r>
            <a:r>
              <a:rPr lang="hr-HR" sz="2200" b="1" dirty="0">
                <a:solidFill>
                  <a:srgbClr val="7F7F7F"/>
                </a:solidFill>
              </a:rPr>
              <a:t> </a:t>
            </a:r>
            <a:r>
              <a:rPr lang="hr-HR" sz="2200" dirty="0">
                <a:solidFill>
                  <a:srgbClr val="7F7F7F"/>
                </a:solidFill>
              </a:rPr>
              <a:t>- </a:t>
            </a:r>
            <a:r>
              <a:rPr lang="hr-HR" sz="2200" b="1" dirty="0">
                <a:solidFill>
                  <a:schemeClr val="bg1">
                    <a:lumMod val="50000"/>
                  </a:schemeClr>
                </a:solidFill>
              </a:rPr>
              <a:t>MIKRO I MALO PODUZETNIŠTVO I </a:t>
            </a:r>
            <a:r>
              <a:rPr lang="hr-HR" sz="2200" b="1" dirty="0" smtClean="0">
                <a:solidFill>
                  <a:schemeClr val="bg1">
                    <a:lumMod val="50000"/>
                  </a:schemeClr>
                </a:solidFill>
              </a:rPr>
              <a:t>OBRT</a:t>
            </a:r>
          </a:p>
          <a:p>
            <a:pPr lvl="0"/>
            <a:endParaRPr lang="hr-HR" sz="2200" dirty="0"/>
          </a:p>
          <a:p>
            <a:pPr lvl="0"/>
            <a:r>
              <a:rPr lang="hr-HR" sz="2200" b="1" dirty="0" smtClean="0">
                <a:solidFill>
                  <a:srgbClr val="3A96BB"/>
                </a:solidFill>
              </a:rPr>
              <a:t>2. PROGRAMSKO </a:t>
            </a:r>
            <a:r>
              <a:rPr lang="hr-HR" sz="2200" b="1" dirty="0">
                <a:solidFill>
                  <a:srgbClr val="3A96BB"/>
                </a:solidFill>
              </a:rPr>
              <a:t>PODRUČJE </a:t>
            </a:r>
            <a:r>
              <a:rPr lang="hr-HR" sz="2200" dirty="0">
                <a:solidFill>
                  <a:srgbClr val="7F7F7F"/>
                </a:solidFill>
              </a:rPr>
              <a:t>-</a:t>
            </a:r>
            <a:r>
              <a:rPr lang="hr-HR" sz="2200" dirty="0"/>
              <a:t> </a:t>
            </a:r>
            <a:r>
              <a:rPr lang="hr-HR" sz="2200" b="1" dirty="0">
                <a:solidFill>
                  <a:schemeClr val="bg1">
                    <a:lumMod val="50000"/>
                  </a:schemeClr>
                </a:solidFill>
              </a:rPr>
              <a:t>OPERATIVNI PROGRAM </a:t>
            </a:r>
            <a:r>
              <a:rPr lang="hr-HR" sz="2200" b="1" dirty="0" smtClean="0">
                <a:solidFill>
                  <a:schemeClr val="bg1">
                    <a:lumMod val="50000"/>
                  </a:schemeClr>
                </a:solidFill>
              </a:rPr>
              <a:t>KONKURENTNOST </a:t>
            </a:r>
            <a:r>
              <a:rPr lang="hr-HR" sz="2200" b="1" dirty="0">
                <a:solidFill>
                  <a:schemeClr val="bg1">
                    <a:lumMod val="50000"/>
                  </a:schemeClr>
                </a:solidFill>
              </a:rPr>
              <a:t>I KOHEZIJA </a:t>
            </a:r>
            <a:r>
              <a:rPr lang="hr-HR" sz="2200" b="1" dirty="0" smtClean="0">
                <a:solidFill>
                  <a:schemeClr val="bg1">
                    <a:lumMod val="50000"/>
                  </a:schemeClr>
                </a:solidFill>
              </a:rPr>
              <a:t>2014. – 2020.</a:t>
            </a:r>
          </a:p>
          <a:p>
            <a:pPr lvl="0"/>
            <a:endParaRPr lang="hr-HR" sz="2200" b="1" dirty="0" smtClean="0"/>
          </a:p>
          <a:p>
            <a:r>
              <a:rPr lang="hr-HR" sz="2200" b="1" dirty="0" smtClean="0">
                <a:solidFill>
                  <a:srgbClr val="3A96BB"/>
                </a:solidFill>
              </a:rPr>
              <a:t>3. PROGRAMSKO </a:t>
            </a:r>
            <a:r>
              <a:rPr lang="hr-HR" sz="2200" b="1" dirty="0">
                <a:solidFill>
                  <a:srgbClr val="3A96BB"/>
                </a:solidFill>
              </a:rPr>
              <a:t>PODRUČJE </a:t>
            </a:r>
            <a:r>
              <a:rPr lang="hr-HR" sz="2200" dirty="0">
                <a:solidFill>
                  <a:srgbClr val="7F7F7F"/>
                </a:solidFill>
              </a:rPr>
              <a:t>- </a:t>
            </a:r>
            <a:r>
              <a:rPr lang="hr-HR" sz="2200" b="1" dirty="0">
                <a:solidFill>
                  <a:schemeClr val="bg1">
                    <a:lumMod val="50000"/>
                  </a:schemeClr>
                </a:solidFill>
              </a:rPr>
              <a:t>LAKŠI PRISTUP FINANCIRANJU</a:t>
            </a:r>
            <a:endParaRPr lang="hr-HR" sz="2200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endParaRPr lang="hr-HR" sz="2400" dirty="0"/>
          </a:p>
        </p:txBody>
      </p:sp>
      <p:pic>
        <p:nvPicPr>
          <p:cNvPr id="20486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6217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575793" y="1474658"/>
            <a:ext cx="7272807" cy="149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KONKURENTNOST</a:t>
            </a:r>
            <a:endParaRPr lang="es-HN" sz="49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577845" y="2498778"/>
            <a:ext cx="65527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4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TURISTIČKOG GOSPODARSTVA</a:t>
            </a:r>
            <a:endParaRPr lang="pl-PL" sz="4400" b="1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8445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599703" y="732717"/>
            <a:ext cx="88929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6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PROGRAMSKO PODRUČJE - MIKRO I MALO PODUZETNIŠTVO I OBRT</a:t>
            </a:r>
            <a:endParaRPr lang="hr-HR" sz="26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>
              <a:solidFill>
                <a:srgbClr val="00B0F0"/>
              </a:solidFill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179295" y="1766047"/>
            <a:ext cx="879437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b="1" dirty="0" smtClean="0"/>
          </a:p>
          <a:p>
            <a:endParaRPr lang="hr-HR" b="1" dirty="0"/>
          </a:p>
          <a:p>
            <a:r>
              <a:rPr lang="hr-HR" sz="28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</a:t>
            </a:r>
            <a:r>
              <a:rPr lang="hr-HR" sz="28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hr-HR" sz="28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poticanje razvoja mikro i malog gospodarstva</a:t>
            </a:r>
          </a:p>
          <a:p>
            <a:endParaRPr lang="hr-H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8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UKUPAN </a:t>
            </a:r>
            <a:r>
              <a:rPr lang="hr-HR" sz="28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POTPORE: </a:t>
            </a:r>
            <a:r>
              <a:rPr lang="hr-HR" sz="28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77.434.440 </a:t>
            </a:r>
            <a:r>
              <a:rPr lang="hr-HR" sz="28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</a:p>
          <a:p>
            <a:r>
              <a:rPr lang="hr-HR" dirty="0"/>
              <a:t> 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45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395288" y="838200"/>
            <a:ext cx="745331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5763"/>
              </a:lnSpc>
            </a:pPr>
            <a:endParaRPr lang="es-HN" sz="3600" b="1" dirty="0">
              <a:solidFill>
                <a:srgbClr val="3191B9"/>
              </a:solidFill>
            </a:endParaRPr>
          </a:p>
        </p:txBody>
      </p:sp>
      <p:pic>
        <p:nvPicPr>
          <p:cNvPr id="20486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49475" y="632131"/>
            <a:ext cx="86959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AKTIVNOSTI UNUTAR PRVOG STUPA:</a:t>
            </a:r>
            <a:endParaRPr lang="hr-HR" sz="28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170143" y="1638419"/>
            <a:ext cx="86959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Cjeloživotno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obrazovanje za obrtnike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provjere inovativnog koncepta - </a:t>
            </a:r>
            <a:r>
              <a:rPr lang="hr-HR" sz="24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</a:t>
            </a:r>
            <a:endParaRPr lang="hr-HR" sz="24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razvoja na znanju utemeljenih poduzeća - RAZUM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suradničkog istraživanja i razvoja – IRCRO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podrške uredima za transfer tehnologije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BICRO </a:t>
            </a:r>
            <a:r>
              <a:rPr lang="hr-HR" sz="24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BIOCentar</a:t>
            </a:r>
            <a:endParaRPr lang="hr-HR" sz="24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Promocija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poduzetništva i obrta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Institucionalna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podrška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411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395288" y="838200"/>
            <a:ext cx="745331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5763"/>
              </a:lnSpc>
            </a:pPr>
            <a:endParaRPr lang="es-HN" sz="3600" b="1" dirty="0">
              <a:solidFill>
                <a:srgbClr val="3191B9"/>
              </a:solidFill>
            </a:endParaRPr>
          </a:p>
        </p:txBody>
      </p:sp>
      <p:pic>
        <p:nvPicPr>
          <p:cNvPr id="20486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49475" y="632131"/>
            <a:ext cx="86959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AKTIVNOSTI UNUTAR PRVOG STUPA:</a:t>
            </a:r>
            <a:endParaRPr lang="hr-HR" sz="28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170143" y="1638419"/>
            <a:ext cx="86959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Jačanje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konkurentnosti prerađivačke industrije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Jačanje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konkurentnosti uslužnih djelatnosti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Revitalizacija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poslovnih prostora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Inozemni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sajmovi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Domaći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sajmovi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Majstor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svog zanata - naukovanje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Stipendiranje </a:t>
            </a:r>
            <a:r>
              <a:rPr lang="hr-HR" sz="2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učenika u obrtničkim </a:t>
            </a:r>
            <a:r>
              <a:rPr lang="hr-HR" sz="2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zanimanjima</a:t>
            </a:r>
            <a:endParaRPr lang="hr-HR" sz="24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3804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529759" y="896163"/>
            <a:ext cx="619283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ts val="5763"/>
              </a:lnSpc>
            </a:pPr>
            <a:endParaRPr lang="es-HN" sz="3600" b="1" dirty="0">
              <a:solidFill>
                <a:srgbClr val="3191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941187"/>
            <a:ext cx="8307388" cy="421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r-HR" sz="16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PRIORITET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ovog Javnog poziva je putem ciljane potpore za razvojna ulaganja povećati 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zaposlenost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jačati konkurentnost, poticati rast i razvoj mikro i malih gospodarskih subjekata, koji svojim poslovanjem ostvaruju tržišnu uspješnost.</a:t>
            </a:r>
            <a:endParaRPr lang="hr-HR" sz="1600" dirty="0" smtClean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1600" b="1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Projektne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prijave se zaprimaju isključivo od 30.03.2015. do 13.04.2015. </a:t>
            </a:r>
          </a:p>
          <a:p>
            <a:endParaRPr lang="hr-HR" sz="1600" b="1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16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</a:t>
            </a:r>
            <a:r>
              <a:rPr lang="hr-HR" sz="16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SREDSTAVA: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16.875.000 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16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ikro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mala 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poduzeća</a:t>
            </a: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16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POTPORE: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</a:t>
            </a:r>
            <a:r>
              <a:rPr lang="hr-HR" sz="16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50.000 - </a:t>
            </a:r>
            <a:r>
              <a:rPr lang="hr-HR" sz="16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400.000 kuna</a:t>
            </a: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16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INTENZITET POTPORE</a:t>
            </a:r>
            <a:r>
              <a:rPr lang="hr-HR" sz="16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poduzeća – </a:t>
            </a:r>
            <a:r>
              <a:rPr lang="hr-HR" sz="16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75%</a:t>
            </a:r>
          </a:p>
          <a:p>
            <a:pPr lvl="0"/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akro 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poduzeća – </a:t>
            </a:r>
            <a:r>
              <a:rPr lang="hr-HR" sz="16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sz="16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50</a:t>
            </a:r>
            <a:r>
              <a:rPr lang="hr-HR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hr-HR" sz="16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hr-H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455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596434" y="633369"/>
            <a:ext cx="764269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JAČANJE KONKURENTNOSTI PRERAĐIVAČKE INDUSTRIJE</a:t>
            </a:r>
            <a:endParaRPr lang="hr-HR" sz="24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500" dirty="0"/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11375" y="1446760"/>
            <a:ext cx="3496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OTVOREN</a:t>
            </a:r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3312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529759" y="896163"/>
            <a:ext cx="619283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ts val="5763"/>
              </a:lnSpc>
            </a:pPr>
            <a:endParaRPr lang="es-HN" sz="3600" b="1" dirty="0">
              <a:solidFill>
                <a:srgbClr val="3191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46716" y="1903086"/>
            <a:ext cx="8307388" cy="4758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hr-H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OSNOVNE PROJEKTNE AKTIVNOSTI: </a:t>
            </a:r>
            <a:endParaRPr lang="hr-HR" sz="20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0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Ulaganje u razvoj i nabavu novih tehnologija (uključujući transfer tehnologije) koje dovode do razvoja novog ili unaprjeđenja postojećeg proizvoda, unaprjeđenja proizvodnje i stvaranja nove vrijednosti</a:t>
            </a:r>
          </a:p>
          <a:p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0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Ulaganje u povećanje postojećih proizvodnih kapaciteta</a:t>
            </a:r>
          </a:p>
          <a:p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0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Ulaganje u ekološki prihvatljiviju i energetski učinkovitiju proizvodnju</a:t>
            </a:r>
          </a:p>
          <a:p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0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Uvođenje sustava za unaprjeđenje poslovanja i modernizaciju procesa</a:t>
            </a:r>
          </a:p>
        </p:txBody>
      </p:sp>
      <p:pic>
        <p:nvPicPr>
          <p:cNvPr id="104455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596434" y="633369"/>
            <a:ext cx="764605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JAČANJE KONKURENTNOSTI PRERAĐIVAČKE INDUSTRIJE</a:t>
            </a:r>
            <a:endParaRPr lang="hr-HR" sz="24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500" dirty="0"/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11375" y="1473333"/>
            <a:ext cx="3496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OTVOREN</a:t>
            </a:r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95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395288" y="618543"/>
            <a:ext cx="81629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ts val="5763"/>
              </a:lnSpc>
            </a:pPr>
            <a:endParaRPr lang="es-HN" sz="3600" b="1" dirty="0">
              <a:solidFill>
                <a:srgbClr val="3191B9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774568"/>
            <a:ext cx="8307388" cy="4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r-HR" sz="20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PRIORITET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ovog Javnog poziva je jačanje konkurentnosti mikro gospodarskih subjekta i poticanje njihovog rasta kroz ciljanu potporu razvojnim ulaganjima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sz="20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Projektne prijave se zaprimaju isključivo od 30.03.2015. do 13.04.2015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hr-HR" sz="2000" b="1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SREDSTAVA: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10.000.000 kuna</a:t>
            </a:r>
          </a:p>
          <a:p>
            <a:endParaRPr lang="hr-H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ikro poduzeća</a:t>
            </a:r>
          </a:p>
          <a:p>
            <a:endParaRPr lang="hr-H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POTPORE: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30.000 - </a:t>
            </a:r>
            <a:r>
              <a:rPr lang="hr-HR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200.000 kuna</a:t>
            </a:r>
          </a:p>
          <a:p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0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INTENZITET POTPORE: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</a:t>
            </a: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dirty="0"/>
              <a:t> </a:t>
            </a:r>
            <a:endParaRPr lang="hr-HR" sz="1600" dirty="0"/>
          </a:p>
        </p:txBody>
      </p:sp>
      <p:pic>
        <p:nvPicPr>
          <p:cNvPr id="10547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589990" y="650920"/>
            <a:ext cx="8554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JAČANJE KONKURENTNOSTI USLUŽNIH DJELATNOSTI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605959" y="1133649"/>
            <a:ext cx="3496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OTVOREN</a:t>
            </a:r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9511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395288" y="618543"/>
            <a:ext cx="81629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ts val="5763"/>
              </a:lnSpc>
            </a:pPr>
            <a:endParaRPr lang="es-HN" sz="3600" b="1" dirty="0">
              <a:solidFill>
                <a:srgbClr val="3191B9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05815" y="1375942"/>
            <a:ext cx="8307388" cy="4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OSNOVNE PROJEKTNE AKTIVNOSTI: </a:t>
            </a:r>
            <a:endParaRPr lang="hr-HR" sz="22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Ulaganje u dugotrajnu imovinu koja služi unaprjeđenju obavljanja djelatnosti</a:t>
            </a:r>
          </a:p>
          <a:p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2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Uvođenje sustava za unaprjeđenje poslovanja i modernizaciju procesa</a:t>
            </a:r>
          </a:p>
          <a:p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2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Razvojno istraživanje za stvaranje novog proizvoda, poslovnog modela, usluge i/ili procesa (uključuje i trošak osoblja zaposlenog na aktivnostima razvoja)</a:t>
            </a:r>
          </a:p>
          <a:p>
            <a:r>
              <a:rPr lang="hr-HR" dirty="0"/>
              <a:t> </a:t>
            </a:r>
            <a:endParaRPr lang="hr-HR" sz="1600" dirty="0"/>
          </a:p>
        </p:txBody>
      </p:sp>
      <p:pic>
        <p:nvPicPr>
          <p:cNvPr id="10547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599516" y="660445"/>
            <a:ext cx="8696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JAČANJE KONKURENTNOSTI USLUŽNIH DJELATNOSTI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615484" y="1132363"/>
            <a:ext cx="3496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OTVOREN</a:t>
            </a:r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6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521408"/>
            <a:ext cx="8307388" cy="4286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SREDSTAVA: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5.625.000 kuna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ikro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mala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poduzeća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POTPORE:</a:t>
            </a:r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20.000 - </a:t>
            </a:r>
            <a:r>
              <a:rPr lang="hr-HR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50.000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INTENZITET POTPORE: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hr-HR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OSNOVNE PROJEKTNE AKTIVNOSTI: </a:t>
            </a:r>
            <a:endParaRPr lang="hr-HR" b="1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Uređenje i opremanje poslovnog prostora u dugoročnom najmu</a:t>
            </a:r>
          </a:p>
          <a:p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Prilagodba, prenamjena i proširenje poslovnog prostora</a:t>
            </a:r>
          </a:p>
          <a:p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Prilagodba poslovnog prostora za osobe s invaliditetom</a:t>
            </a:r>
          </a:p>
          <a:p>
            <a:r>
              <a:rPr lang="hr-HR" dirty="0"/>
              <a:t> </a:t>
            </a:r>
          </a:p>
          <a:p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0000" lvl="1" indent="-285750" algn="just">
              <a:lnSpc>
                <a:spcPct val="120000"/>
              </a:lnSpc>
              <a:spcBef>
                <a:spcPct val="20000"/>
              </a:spcBef>
              <a:buClr>
                <a:srgbClr val="3191B9"/>
              </a:buClr>
              <a:buFont typeface="Arial" pitchFamily="34" charset="0"/>
              <a:buChar char="•"/>
            </a:pPr>
            <a:endParaRPr lang="hr-H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547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672383"/>
            <a:ext cx="9502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REVITALIZACIJA POSLOVNIH PROSTORA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49475" y="197878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0660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398462" y="2150533"/>
            <a:ext cx="8329613" cy="369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b="1" dirty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664137" y="606478"/>
            <a:ext cx="79279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INOZEMNI SAJMOVI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207962" y="1141320"/>
            <a:ext cx="796065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SREDSTAVA: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1.740.000 kuna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mala i srednja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poduzeća</a:t>
            </a:r>
          </a:p>
          <a:p>
            <a:r>
              <a:rPr lang="hr-HR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</a:t>
            </a:r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POTPORE: </a:t>
            </a:r>
            <a:endParaRPr lang="hr-HR" b="1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Grupa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– min.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10.000 - 30.000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pPr lvl="0"/>
            <a:r>
              <a:rPr lang="hr-HR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Grupa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– min.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30.000 - 80.000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INTENZITET POTPORE: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OSNOVNE PROJEKTNE AKTIVNOSTI: </a:t>
            </a:r>
            <a:endParaRPr lang="hr-HR" b="1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Grupa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</a:p>
          <a:p>
            <a:pPr lvl="0"/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Sudjelovanje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inozemnim sajmovima i sličnim događanjima u organizaciji Ministarstva poduzetništva i obrta i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HAMAG-BICRO</a:t>
            </a:r>
          </a:p>
          <a:p>
            <a:pPr lvl="0"/>
            <a:r>
              <a:rPr lang="hr-HR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Grupa 2:</a:t>
            </a:r>
            <a:endParaRPr lang="hr-HR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Nastupi tvrtki na inozemnim sajmovima i sličnim događanjima</a:t>
            </a:r>
          </a:p>
          <a:p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631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49475" y="413540"/>
            <a:ext cx="82835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400" b="1" dirty="0">
                <a:solidFill>
                  <a:srgbClr val="3A96BB"/>
                </a:solidFill>
              </a:rPr>
              <a:t>DOMAĆI SAJMOVI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2415" y="1231676"/>
            <a:ext cx="8335960" cy="450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sz="1600" b="1" dirty="0" smtClean="0"/>
          </a:p>
          <a:p>
            <a:endParaRPr lang="hr-HR" sz="1600" b="1" dirty="0"/>
          </a:p>
          <a:p>
            <a:r>
              <a:rPr lang="hr-HR" sz="2200" b="1" dirty="0" smtClean="0">
                <a:solidFill>
                  <a:srgbClr val="3A96BB"/>
                </a:solidFill>
              </a:rPr>
              <a:t>IZNOS </a:t>
            </a:r>
            <a:r>
              <a:rPr lang="hr-HR" sz="2200" b="1" dirty="0">
                <a:solidFill>
                  <a:srgbClr val="3A96BB"/>
                </a:solidFill>
              </a:rPr>
              <a:t>SREDSTAVA: </a:t>
            </a:r>
            <a:r>
              <a:rPr lang="hr-HR" sz="2200" dirty="0" smtClean="0">
                <a:solidFill>
                  <a:srgbClr val="7F7F7F"/>
                </a:solidFill>
              </a:rPr>
              <a:t>3.000.000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o</a:t>
            </a:r>
            <a:r>
              <a:rPr lang="hr-HR" sz="2200" dirty="0" smtClean="0">
                <a:solidFill>
                  <a:srgbClr val="7F7F7F"/>
                </a:solidFill>
              </a:rPr>
              <a:t>brti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IZNOS POTPORE: </a:t>
            </a:r>
            <a:r>
              <a:rPr lang="hr-HR" sz="2200" dirty="0" err="1">
                <a:solidFill>
                  <a:srgbClr val="7F7F7F"/>
                </a:solidFill>
              </a:rPr>
              <a:t>max</a:t>
            </a:r>
            <a:r>
              <a:rPr lang="hr-HR" sz="2200" dirty="0">
                <a:solidFill>
                  <a:srgbClr val="7F7F7F"/>
                </a:solidFill>
              </a:rPr>
              <a:t>.</a:t>
            </a:r>
            <a:r>
              <a:rPr lang="hr-HR" sz="2200" b="1" dirty="0">
                <a:solidFill>
                  <a:srgbClr val="7F7F7F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10.000</a:t>
            </a:r>
            <a:r>
              <a:rPr lang="hr-HR" sz="2200" b="1" dirty="0" smtClean="0">
                <a:solidFill>
                  <a:srgbClr val="7F7F7F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INTENZITET POTPORE: </a:t>
            </a:r>
            <a:r>
              <a:rPr lang="hr-HR" sz="2200" dirty="0">
                <a:solidFill>
                  <a:srgbClr val="7F7F7F"/>
                </a:solidFill>
              </a:rPr>
              <a:t>100</a:t>
            </a:r>
            <a:r>
              <a:rPr lang="hr-HR" sz="2200" dirty="0" smtClean="0">
                <a:solidFill>
                  <a:srgbClr val="7F7F7F"/>
                </a:solidFill>
              </a:rPr>
              <a:t>%</a:t>
            </a:r>
          </a:p>
          <a:p>
            <a:endParaRPr lang="hr-HR" sz="2200" dirty="0"/>
          </a:p>
          <a:p>
            <a:r>
              <a:rPr lang="hr-HR" sz="2200" b="1" dirty="0" smtClean="0">
                <a:solidFill>
                  <a:srgbClr val="3A96BB"/>
                </a:solidFill>
              </a:rPr>
              <a:t>OSNOVNE </a:t>
            </a:r>
            <a:r>
              <a:rPr lang="hr-HR" sz="2200" b="1" dirty="0">
                <a:solidFill>
                  <a:srgbClr val="3A96BB"/>
                </a:solidFill>
              </a:rPr>
              <a:t>PROJEKTNE AKTIVNOSTI: </a:t>
            </a:r>
            <a:r>
              <a:rPr lang="hr-HR" sz="2200" dirty="0">
                <a:solidFill>
                  <a:srgbClr val="7F7F7F"/>
                </a:solidFill>
              </a:rPr>
              <a:t>Nastupi na </a:t>
            </a:r>
            <a:r>
              <a:rPr lang="hr-HR" sz="2200" dirty="0" smtClean="0">
                <a:solidFill>
                  <a:srgbClr val="7F7F7F"/>
                </a:solidFill>
              </a:rPr>
              <a:t>domaćim </a:t>
            </a:r>
          </a:p>
          <a:p>
            <a:r>
              <a:rPr lang="hr-HR" sz="2200" dirty="0" smtClean="0">
                <a:solidFill>
                  <a:srgbClr val="7F7F7F"/>
                </a:solidFill>
              </a:rPr>
              <a:t>sajmovima/izložbama</a:t>
            </a:r>
          </a:p>
          <a:p>
            <a:endParaRPr lang="hr-HR" sz="2200" dirty="0"/>
          </a:p>
          <a:p>
            <a:endParaRPr lang="hr-HR" sz="1600" dirty="0"/>
          </a:p>
          <a:p>
            <a:pPr marL="0" indent="0">
              <a:buClr>
                <a:srgbClr val="3A96BB"/>
              </a:buClr>
            </a:pPr>
            <a:endParaRPr lang="hr-HR" sz="2200" b="1" dirty="0" smtClean="0">
              <a:solidFill>
                <a:srgbClr val="595959"/>
              </a:solidFill>
            </a:endParaRPr>
          </a:p>
          <a:p>
            <a:pPr marL="0" indent="0">
              <a:buClr>
                <a:srgbClr val="3A96BB"/>
              </a:buClr>
            </a:pPr>
            <a:r>
              <a:rPr lang="hr-HR" sz="2200" b="1" dirty="0" smtClean="0">
                <a:solidFill>
                  <a:srgbClr val="7F7F7F"/>
                </a:solidFill>
              </a:rPr>
              <a:t> </a:t>
            </a: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438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88937" y="269315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366058" y="764071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  <p:pic>
        <p:nvPicPr>
          <p:cNvPr id="17414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548" y="1748206"/>
            <a:ext cx="8728075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 otvaranja </a:t>
            </a:r>
            <a:r>
              <a:rPr lang="hr-HR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natječaja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23.02.2015.</a:t>
            </a:r>
            <a:endParaRPr lang="hr-HR" sz="2000" dirty="0" smtClean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prijavu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30.03.2015.</a:t>
            </a:r>
            <a:endParaRPr lang="hr-HR" sz="2000" dirty="0" smtClean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hr-H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Iznosi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sredstava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24.194.000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</a:p>
          <a:p>
            <a:endParaRPr lang="hr-HR" sz="20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Prihvatljivi troškovi: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nastali tijekom 2014. te 2015. </a:t>
            </a:r>
          </a:p>
          <a:p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Prijavitelji</a:t>
            </a:r>
            <a:r>
              <a:rPr lang="en-US" sz="20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2000" b="1" dirty="0" smtClean="0">
              <a:solidFill>
                <a:srgbClr val="3191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solidFill>
                <a:srgbClr val="3191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subjekti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malog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gospodarstva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privatna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trgovačka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društva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obrti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zadruge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oska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domaćinstva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(OPG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pruža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ugostiteljske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turističke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usluge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fizičke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osobe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privatni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iznajmljivači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sz="20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374826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49475" y="409653"/>
            <a:ext cx="818832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400" b="1" dirty="0">
                <a:solidFill>
                  <a:srgbClr val="3A96BB"/>
                </a:solidFill>
              </a:rPr>
              <a:t>MAJSTOR SVOG ZANATA – NAUKOVANJE</a:t>
            </a:r>
            <a:endParaRPr lang="hr-HR" sz="2400" dirty="0">
              <a:solidFill>
                <a:srgbClr val="3A96BB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268941" y="1617569"/>
            <a:ext cx="830673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SREDSTAVA: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2.000.000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</a:t>
            </a:r>
            <a:r>
              <a:rPr lang="hr-HR" sz="22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ikro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mala i srednja poduzeća</a:t>
            </a:r>
          </a:p>
          <a:p>
            <a:r>
              <a:rPr lang="hr-HR" sz="2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POTPORE: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</a:t>
            </a:r>
            <a:r>
              <a:rPr lang="hr-HR" sz="22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15.000 - </a:t>
            </a:r>
            <a:r>
              <a:rPr lang="hr-HR" sz="22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150.000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INTENZITET POTPORE:</a:t>
            </a:r>
            <a:r>
              <a:rPr lang="hr-HR" sz="22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prosječnih nagrada – </a:t>
            </a:r>
            <a:r>
              <a:rPr lang="hr-HR" sz="22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80%, naknada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mentoru - </a:t>
            </a:r>
            <a:r>
              <a:rPr lang="hr-HR" sz="22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50%</a:t>
            </a:r>
          </a:p>
          <a:p>
            <a:r>
              <a:rPr lang="hr-HR" sz="2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OSNOVNE PROJEKTNE AKTIVNOSTI: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Izvođenje programa naukovanja za deficitarna zanimanja u sustavu vezanih obrta</a:t>
            </a:r>
          </a:p>
          <a:p>
            <a:r>
              <a:rPr lang="hr-HR" dirty="0"/>
              <a:t> 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3490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11375" y="469715"/>
            <a:ext cx="9523225" cy="762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300" b="1" dirty="0">
                <a:solidFill>
                  <a:srgbClr val="3A96BB"/>
                </a:solidFill>
              </a:rPr>
              <a:t>STIPENDIRANJE UČENIKA U </a:t>
            </a:r>
            <a:r>
              <a:rPr lang="hr-HR" sz="2300" b="1" dirty="0" smtClean="0">
                <a:solidFill>
                  <a:srgbClr val="3A96BB"/>
                </a:solidFill>
              </a:rPr>
              <a:t>OBRTNIČKIM ZANIMANJIMA</a:t>
            </a:r>
            <a:endParaRPr lang="hr-HR" sz="23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42140" y="1080638"/>
            <a:ext cx="7972425" cy="4668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b="1" dirty="0" smtClean="0"/>
          </a:p>
          <a:p>
            <a:endParaRPr lang="hr-HR" b="1" dirty="0" smtClean="0"/>
          </a:p>
          <a:p>
            <a:r>
              <a:rPr lang="hr-HR" sz="2200" b="1" dirty="0" smtClean="0">
                <a:solidFill>
                  <a:srgbClr val="3A96BB"/>
                </a:solidFill>
              </a:rPr>
              <a:t>IZNOS </a:t>
            </a:r>
            <a:r>
              <a:rPr lang="hr-HR" sz="2200" b="1" dirty="0">
                <a:solidFill>
                  <a:srgbClr val="3A96BB"/>
                </a:solidFill>
              </a:rPr>
              <a:t>SREDSTAVA: </a:t>
            </a:r>
            <a:r>
              <a:rPr lang="hr-HR" sz="2200" dirty="0" smtClean="0">
                <a:solidFill>
                  <a:srgbClr val="7F7F7F"/>
                </a:solidFill>
              </a:rPr>
              <a:t>9.000.000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u</a:t>
            </a:r>
            <a:r>
              <a:rPr lang="hr-HR" sz="2200" dirty="0" smtClean="0">
                <a:solidFill>
                  <a:srgbClr val="7F7F7F"/>
                </a:solidFill>
              </a:rPr>
              <a:t>čenici </a:t>
            </a:r>
            <a:r>
              <a:rPr lang="hr-HR" sz="2200" dirty="0">
                <a:solidFill>
                  <a:srgbClr val="7F7F7F"/>
                </a:solidFill>
              </a:rPr>
              <a:t>srednjih škola koji se obrazuju u deficitarnim zanimanjima u sustavu vezanih </a:t>
            </a:r>
            <a:r>
              <a:rPr lang="hr-HR" sz="2200" dirty="0" smtClean="0">
                <a:solidFill>
                  <a:srgbClr val="7F7F7F"/>
                </a:solidFill>
              </a:rPr>
              <a:t>obrta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IZNOS POTPORE: </a:t>
            </a:r>
            <a:r>
              <a:rPr lang="hr-HR" sz="2200" dirty="0" smtClean="0">
                <a:solidFill>
                  <a:srgbClr val="7F7F7F"/>
                </a:solidFill>
              </a:rPr>
              <a:t>750 </a:t>
            </a:r>
            <a:r>
              <a:rPr lang="hr-HR" sz="2200" dirty="0">
                <a:solidFill>
                  <a:srgbClr val="7F7F7F"/>
                </a:solidFill>
              </a:rPr>
              <a:t>kuna po </a:t>
            </a:r>
            <a:r>
              <a:rPr lang="hr-HR" sz="2200" dirty="0" smtClean="0">
                <a:solidFill>
                  <a:srgbClr val="7F7F7F"/>
                </a:solidFill>
              </a:rPr>
              <a:t>učeniku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INTENZITET POTPORE: </a:t>
            </a:r>
            <a:r>
              <a:rPr lang="hr-HR" sz="2200" dirty="0">
                <a:solidFill>
                  <a:srgbClr val="7F7F7F"/>
                </a:solidFill>
              </a:rPr>
              <a:t>100</a:t>
            </a:r>
            <a:r>
              <a:rPr lang="hr-HR" sz="2200" dirty="0" smtClean="0">
                <a:solidFill>
                  <a:srgbClr val="7F7F7F"/>
                </a:solidFill>
              </a:rPr>
              <a:t>%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OSNOVNE PROJEKTNE AKTIVNOSTI: </a:t>
            </a:r>
            <a:r>
              <a:rPr lang="hr-HR" sz="2200" dirty="0">
                <a:solidFill>
                  <a:srgbClr val="7F7F7F"/>
                </a:solidFill>
              </a:rPr>
              <a:t>Stipendiranje učenika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koji </a:t>
            </a:r>
            <a:r>
              <a:rPr lang="hr-HR" sz="2200" dirty="0">
                <a:solidFill>
                  <a:srgbClr val="7F7F7F"/>
                </a:solidFill>
              </a:rPr>
              <a:t>se obrazuju u deficitarnim zanimanjima u sustavu vezanih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obrta</a:t>
            </a:r>
            <a:endParaRPr lang="hr-HR" sz="2200" dirty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5432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185301" y="501652"/>
            <a:ext cx="854277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endParaRPr lang="es-HN" sz="4900" b="1" dirty="0">
              <a:solidFill>
                <a:srgbClr val="595959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628915" y="528951"/>
            <a:ext cx="7966604" cy="655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400" b="1" dirty="0">
                <a:solidFill>
                  <a:srgbClr val="3A96BB"/>
                </a:solidFill>
              </a:rPr>
              <a:t>CJELOŽIVOTNO OBRAZOVANJE ZA OBRTNIKE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157473"/>
            <a:ext cx="8307388" cy="4593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sz="1500" b="1" dirty="0" smtClean="0">
              <a:solidFill>
                <a:srgbClr val="3A96BB"/>
              </a:solidFill>
            </a:endParaRPr>
          </a:p>
          <a:p>
            <a:endParaRPr lang="hr-HR" sz="1500" b="1" dirty="0">
              <a:solidFill>
                <a:srgbClr val="3A96BB"/>
              </a:solidFill>
            </a:endParaRPr>
          </a:p>
          <a:p>
            <a:endParaRPr lang="hr-HR" sz="1500" b="1" dirty="0">
              <a:solidFill>
                <a:srgbClr val="3A96BB"/>
              </a:solidFill>
            </a:endParaRPr>
          </a:p>
          <a:p>
            <a:r>
              <a:rPr lang="hr-HR" sz="2000" b="1" dirty="0" smtClean="0">
                <a:solidFill>
                  <a:srgbClr val="3A96BB"/>
                </a:solidFill>
              </a:rPr>
              <a:t>PRIORITET</a:t>
            </a:r>
            <a:r>
              <a:rPr lang="hr-HR" sz="2000" b="1" dirty="0">
                <a:solidFill>
                  <a:srgbClr val="3A96BB"/>
                </a:solidFill>
              </a:rPr>
              <a:t> </a:t>
            </a:r>
            <a:r>
              <a:rPr lang="hr-HR" sz="2000" dirty="0" smtClean="0">
                <a:solidFill>
                  <a:srgbClr val="7F7F7F"/>
                </a:solidFill>
              </a:rPr>
              <a:t>ovog </a:t>
            </a:r>
            <a:r>
              <a:rPr lang="hr-HR" sz="2000" dirty="0">
                <a:solidFill>
                  <a:srgbClr val="7F7F7F"/>
                </a:solidFill>
              </a:rPr>
              <a:t>Otvorenog javnog poziva je poticanje obrazovanja za obrtništvo u svrhu ulaska kvalitetnih i motiviranih kadrova u obrtništvo koji mogu pridonijeti rastu i razvoju </a:t>
            </a:r>
            <a:r>
              <a:rPr lang="hr-HR" sz="2000" dirty="0" smtClean="0">
                <a:solidFill>
                  <a:srgbClr val="7F7F7F"/>
                </a:solidFill>
              </a:rPr>
              <a:t>obrtništva.</a:t>
            </a:r>
          </a:p>
          <a:p>
            <a:endParaRPr lang="hr-HR" sz="2000" dirty="0">
              <a:solidFill>
                <a:srgbClr val="7F7F7F"/>
              </a:solidFill>
            </a:endParaRPr>
          </a:p>
          <a:p>
            <a:r>
              <a:rPr lang="hr-HR" sz="2000" dirty="0">
                <a:solidFill>
                  <a:srgbClr val="7F7F7F"/>
                </a:solidFill>
              </a:rPr>
              <a:t>Prijave se zaprimaju isključivo od 30.03.2015. godine </a:t>
            </a:r>
            <a:r>
              <a:rPr lang="hr-HR" sz="2000" dirty="0" smtClean="0">
                <a:solidFill>
                  <a:srgbClr val="7F7F7F"/>
                </a:solidFill>
              </a:rPr>
              <a:t>pri čemu je </a:t>
            </a:r>
            <a:r>
              <a:rPr lang="hr-HR" sz="2000" dirty="0">
                <a:solidFill>
                  <a:srgbClr val="7F7F7F"/>
                </a:solidFill>
              </a:rPr>
              <a:t>javni poziv otvoren do iskorištenja sredstava, ali ne dulje od 13.11.2015. godine.</a:t>
            </a:r>
            <a:endParaRPr lang="hr-HR" sz="2000" dirty="0" smtClean="0">
              <a:solidFill>
                <a:srgbClr val="7F7F7F"/>
              </a:solidFill>
            </a:endParaRPr>
          </a:p>
          <a:p>
            <a:endParaRPr lang="hr-HR" sz="2000" b="1" dirty="0">
              <a:solidFill>
                <a:srgbClr val="3A96BB"/>
              </a:solidFill>
            </a:endParaRPr>
          </a:p>
          <a:p>
            <a:r>
              <a:rPr lang="hr-HR" sz="2000" b="1" dirty="0" smtClean="0">
                <a:solidFill>
                  <a:srgbClr val="3A96BB"/>
                </a:solidFill>
              </a:rPr>
              <a:t>IZNOS </a:t>
            </a:r>
            <a:r>
              <a:rPr lang="hr-HR" sz="2000" b="1" dirty="0">
                <a:solidFill>
                  <a:srgbClr val="3A96BB"/>
                </a:solidFill>
              </a:rPr>
              <a:t>SREDSTAVA: </a:t>
            </a:r>
            <a:r>
              <a:rPr lang="hr-HR" sz="2000" dirty="0" smtClean="0">
                <a:solidFill>
                  <a:srgbClr val="7F7F7F"/>
                </a:solidFill>
              </a:rPr>
              <a:t>2.000.000 kuna</a:t>
            </a:r>
          </a:p>
          <a:p>
            <a:endParaRPr lang="hr-HR" sz="2000" dirty="0"/>
          </a:p>
          <a:p>
            <a:r>
              <a:rPr lang="hr-HR" sz="2000" b="1" dirty="0">
                <a:solidFill>
                  <a:srgbClr val="3A96BB"/>
                </a:solidFill>
              </a:rPr>
              <a:t>KORISNICI: </a:t>
            </a:r>
            <a:r>
              <a:rPr lang="hr-HR" sz="2000" dirty="0" smtClean="0">
                <a:solidFill>
                  <a:srgbClr val="7F7F7F"/>
                </a:solidFill>
              </a:rPr>
              <a:t>mikro</a:t>
            </a:r>
            <a:r>
              <a:rPr lang="hr-HR" sz="2000" dirty="0">
                <a:solidFill>
                  <a:srgbClr val="7F7F7F"/>
                </a:solidFill>
              </a:rPr>
              <a:t>, mala i srednja poduzeća te fizičke </a:t>
            </a:r>
            <a:r>
              <a:rPr lang="hr-HR" sz="2000" dirty="0" smtClean="0">
                <a:solidFill>
                  <a:srgbClr val="7F7F7F"/>
                </a:solidFill>
              </a:rPr>
              <a:t>osobe</a:t>
            </a:r>
          </a:p>
          <a:p>
            <a:endParaRPr lang="hr-HR" sz="1500" dirty="0"/>
          </a:p>
          <a:p>
            <a:endParaRPr lang="hr-HR" sz="1600" dirty="0"/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657489" y="1022077"/>
            <a:ext cx="3496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OTVOREN</a:t>
            </a:r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6463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185301" y="501652"/>
            <a:ext cx="854277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endParaRPr lang="es-HN" sz="4900" b="1" dirty="0">
              <a:solidFill>
                <a:srgbClr val="595959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619390" y="538476"/>
            <a:ext cx="7966604" cy="655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400" b="1" dirty="0">
                <a:solidFill>
                  <a:srgbClr val="3A96BB"/>
                </a:solidFill>
              </a:rPr>
              <a:t>CJELOŽIVOTNO OBRAZOVANJE ZA OBRTNIKE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157473"/>
            <a:ext cx="8307388" cy="4593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sz="1500" dirty="0" smtClean="0"/>
          </a:p>
          <a:p>
            <a:endParaRPr lang="hr-HR" sz="1500" dirty="0"/>
          </a:p>
          <a:p>
            <a:r>
              <a:rPr lang="hr-HR" sz="1700" b="1" dirty="0">
                <a:solidFill>
                  <a:srgbClr val="3A96BB"/>
                </a:solidFill>
              </a:rPr>
              <a:t>IZNOS POTPORE: </a:t>
            </a:r>
            <a:endParaRPr lang="hr-HR" sz="1700" b="1" dirty="0" smtClean="0">
              <a:solidFill>
                <a:srgbClr val="3A96BB"/>
              </a:solidFill>
            </a:endParaRPr>
          </a:p>
          <a:p>
            <a:endParaRPr lang="hr-HR" sz="1700" dirty="0"/>
          </a:p>
          <a:p>
            <a:r>
              <a:rPr lang="hr-HR" sz="1700" dirty="0">
                <a:solidFill>
                  <a:srgbClr val="3A96BB"/>
                </a:solidFill>
              </a:rPr>
              <a:t>a) </a:t>
            </a:r>
            <a:r>
              <a:rPr lang="hr-HR" sz="1700" dirty="0">
                <a:solidFill>
                  <a:srgbClr val="7F7F7F"/>
                </a:solidFill>
              </a:rPr>
              <a:t>Polaganje ispita o stručnoj osposobljenosti: </a:t>
            </a:r>
            <a:r>
              <a:rPr lang="hr-HR" sz="1700" dirty="0" smtClean="0">
                <a:solidFill>
                  <a:srgbClr val="7F7F7F"/>
                </a:solidFill>
              </a:rPr>
              <a:t>1.200 </a:t>
            </a:r>
            <a:r>
              <a:rPr lang="hr-HR" sz="1700" dirty="0">
                <a:solidFill>
                  <a:srgbClr val="7F7F7F"/>
                </a:solidFill>
              </a:rPr>
              <a:t>kuna</a:t>
            </a:r>
          </a:p>
          <a:p>
            <a:r>
              <a:rPr lang="hr-HR" sz="1700" dirty="0">
                <a:solidFill>
                  <a:srgbClr val="3A96BB"/>
                </a:solidFill>
              </a:rPr>
              <a:t>b) </a:t>
            </a:r>
            <a:r>
              <a:rPr lang="hr-HR" sz="1700" dirty="0">
                <a:solidFill>
                  <a:srgbClr val="7F7F7F"/>
                </a:solidFill>
              </a:rPr>
              <a:t>Pripremu za polaganje ispita o stručnoj </a:t>
            </a:r>
            <a:r>
              <a:rPr lang="hr-HR" sz="1700" dirty="0" smtClean="0">
                <a:solidFill>
                  <a:srgbClr val="7F7F7F"/>
                </a:solidFill>
              </a:rPr>
              <a:t>osposobljenosti, </a:t>
            </a:r>
            <a:r>
              <a:rPr lang="hr-HR" sz="1700" dirty="0">
                <a:solidFill>
                  <a:srgbClr val="7F7F7F"/>
                </a:solidFill>
              </a:rPr>
              <a:t>najviše: </a:t>
            </a:r>
            <a:r>
              <a:rPr lang="hr-HR" sz="1700" dirty="0" smtClean="0">
                <a:solidFill>
                  <a:srgbClr val="7F7F7F"/>
                </a:solidFill>
              </a:rPr>
              <a:t>3.200 </a:t>
            </a:r>
            <a:r>
              <a:rPr lang="hr-HR" sz="1700" dirty="0">
                <a:solidFill>
                  <a:srgbClr val="7F7F7F"/>
                </a:solidFill>
              </a:rPr>
              <a:t>kuna</a:t>
            </a:r>
          </a:p>
          <a:p>
            <a:r>
              <a:rPr lang="hr-HR" sz="1700" dirty="0">
                <a:solidFill>
                  <a:srgbClr val="3A96BB"/>
                </a:solidFill>
              </a:rPr>
              <a:t>c) </a:t>
            </a:r>
            <a:r>
              <a:rPr lang="hr-HR" sz="1700" dirty="0">
                <a:solidFill>
                  <a:srgbClr val="7F7F7F"/>
                </a:solidFill>
              </a:rPr>
              <a:t>Polaganje majstorskog ispita : </a:t>
            </a:r>
            <a:r>
              <a:rPr lang="hr-HR" sz="1700" dirty="0" smtClean="0">
                <a:solidFill>
                  <a:srgbClr val="7F7F7F"/>
                </a:solidFill>
              </a:rPr>
              <a:t>2.600 kuna</a:t>
            </a:r>
          </a:p>
          <a:p>
            <a:r>
              <a:rPr lang="hr-HR" sz="1700" dirty="0">
                <a:solidFill>
                  <a:srgbClr val="3A96BB"/>
                </a:solidFill>
              </a:rPr>
              <a:t>d) </a:t>
            </a:r>
            <a:r>
              <a:rPr lang="hr-HR" sz="1700" dirty="0">
                <a:solidFill>
                  <a:srgbClr val="7F7F7F"/>
                </a:solidFill>
              </a:rPr>
              <a:t>Pripremu za polaganje majstorskog </a:t>
            </a:r>
            <a:r>
              <a:rPr lang="hr-HR" sz="1700" dirty="0" smtClean="0">
                <a:solidFill>
                  <a:srgbClr val="7F7F7F"/>
                </a:solidFill>
              </a:rPr>
              <a:t>ispita, </a:t>
            </a:r>
            <a:r>
              <a:rPr lang="hr-HR" sz="1700" dirty="0">
                <a:solidFill>
                  <a:srgbClr val="7F7F7F"/>
                </a:solidFill>
              </a:rPr>
              <a:t>najviše: </a:t>
            </a:r>
            <a:r>
              <a:rPr lang="hr-HR" sz="1700" dirty="0" smtClean="0">
                <a:solidFill>
                  <a:srgbClr val="7F7F7F"/>
                </a:solidFill>
              </a:rPr>
              <a:t>5.400 </a:t>
            </a:r>
            <a:r>
              <a:rPr lang="hr-HR" sz="1700" dirty="0">
                <a:solidFill>
                  <a:srgbClr val="7F7F7F"/>
                </a:solidFill>
              </a:rPr>
              <a:t>kuna</a:t>
            </a:r>
          </a:p>
          <a:p>
            <a:r>
              <a:rPr lang="hr-HR" sz="1700" dirty="0">
                <a:solidFill>
                  <a:srgbClr val="3A96BB"/>
                </a:solidFill>
              </a:rPr>
              <a:t>e) </a:t>
            </a:r>
            <a:r>
              <a:rPr lang="hr-HR" sz="1700" dirty="0" smtClean="0">
                <a:solidFill>
                  <a:srgbClr val="7F7F7F"/>
                </a:solidFill>
              </a:rPr>
              <a:t>Prekvalifikacija </a:t>
            </a:r>
            <a:r>
              <a:rPr lang="hr-HR" sz="1700" dirty="0">
                <a:solidFill>
                  <a:srgbClr val="7F7F7F"/>
                </a:solidFill>
              </a:rPr>
              <a:t>: stvarni troškovi školarine</a:t>
            </a:r>
          </a:p>
          <a:p>
            <a:r>
              <a:rPr lang="hr-HR" sz="1700" dirty="0" smtClean="0">
                <a:solidFill>
                  <a:srgbClr val="3A96BB"/>
                </a:solidFill>
              </a:rPr>
              <a:t>f</a:t>
            </a:r>
            <a:r>
              <a:rPr lang="hr-HR" sz="1700" dirty="0">
                <a:solidFill>
                  <a:srgbClr val="3A96BB"/>
                </a:solidFill>
              </a:rPr>
              <a:t>) </a:t>
            </a:r>
            <a:r>
              <a:rPr lang="hr-HR" sz="1700" dirty="0" smtClean="0">
                <a:solidFill>
                  <a:srgbClr val="3A96BB"/>
                </a:solidFill>
              </a:rPr>
              <a:t> </a:t>
            </a:r>
            <a:r>
              <a:rPr lang="hr-HR" sz="1700" dirty="0" smtClean="0">
                <a:solidFill>
                  <a:srgbClr val="7F7F7F"/>
                </a:solidFill>
              </a:rPr>
              <a:t>Polaganje </a:t>
            </a:r>
            <a:r>
              <a:rPr lang="hr-HR" sz="1700" dirty="0">
                <a:solidFill>
                  <a:srgbClr val="7F7F7F"/>
                </a:solidFill>
              </a:rPr>
              <a:t>pomoćničkog </a:t>
            </a:r>
            <a:r>
              <a:rPr lang="hr-HR" sz="1700" dirty="0" smtClean="0">
                <a:solidFill>
                  <a:srgbClr val="7F7F7F"/>
                </a:solidFill>
              </a:rPr>
              <a:t>ispita, </a:t>
            </a:r>
            <a:r>
              <a:rPr lang="hr-HR" sz="1700" dirty="0">
                <a:solidFill>
                  <a:srgbClr val="7F7F7F"/>
                </a:solidFill>
              </a:rPr>
              <a:t>najviše: </a:t>
            </a:r>
            <a:r>
              <a:rPr lang="hr-HR" sz="1700" dirty="0" smtClean="0">
                <a:solidFill>
                  <a:srgbClr val="7F7F7F"/>
                </a:solidFill>
              </a:rPr>
              <a:t>1.200 </a:t>
            </a:r>
            <a:r>
              <a:rPr lang="hr-HR" sz="1700" dirty="0">
                <a:solidFill>
                  <a:srgbClr val="7F7F7F"/>
                </a:solidFill>
              </a:rPr>
              <a:t>kuna</a:t>
            </a:r>
          </a:p>
          <a:p>
            <a:r>
              <a:rPr lang="hr-HR" sz="1700" dirty="0">
                <a:solidFill>
                  <a:srgbClr val="3A96BB"/>
                </a:solidFill>
              </a:rPr>
              <a:t>g) </a:t>
            </a:r>
            <a:r>
              <a:rPr lang="hr-HR" sz="1700" dirty="0">
                <a:solidFill>
                  <a:srgbClr val="7F7F7F"/>
                </a:solidFill>
              </a:rPr>
              <a:t>Izdavanje dozvola (licencija) za izvođenje praktične nastave i vježbi </a:t>
            </a:r>
            <a:r>
              <a:rPr lang="hr-HR" sz="1700" dirty="0" smtClean="0">
                <a:solidFill>
                  <a:srgbClr val="7F7F7F"/>
                </a:solidFill>
              </a:rPr>
              <a:t>naukovanja:</a:t>
            </a:r>
          </a:p>
          <a:p>
            <a:r>
              <a:rPr lang="hr-HR" sz="1700" dirty="0" smtClean="0">
                <a:solidFill>
                  <a:srgbClr val="7F7F7F"/>
                </a:solidFill>
              </a:rPr>
              <a:t>stvarni troškovi</a:t>
            </a:r>
          </a:p>
          <a:p>
            <a:endParaRPr lang="hr-HR" sz="1700" dirty="0"/>
          </a:p>
          <a:p>
            <a:r>
              <a:rPr lang="hr-HR" sz="1700" b="1" dirty="0">
                <a:solidFill>
                  <a:srgbClr val="3A96BB"/>
                </a:solidFill>
              </a:rPr>
              <a:t>INTENZITET POTPORE: </a:t>
            </a:r>
            <a:r>
              <a:rPr lang="hr-HR" sz="1700" dirty="0">
                <a:solidFill>
                  <a:srgbClr val="7F7F7F"/>
                </a:solidFill>
              </a:rPr>
              <a:t>80</a:t>
            </a:r>
            <a:r>
              <a:rPr lang="hr-HR" sz="1700" dirty="0" smtClean="0">
                <a:solidFill>
                  <a:srgbClr val="7F7F7F"/>
                </a:solidFill>
              </a:rPr>
              <a:t>%</a:t>
            </a:r>
          </a:p>
          <a:p>
            <a:endParaRPr lang="hr-HR" sz="1700" dirty="0"/>
          </a:p>
          <a:p>
            <a:r>
              <a:rPr lang="hr-HR" sz="1700" b="1" dirty="0">
                <a:solidFill>
                  <a:srgbClr val="3A96BB"/>
                </a:solidFill>
              </a:rPr>
              <a:t>OSNOVNE PROJEKTNE AKTIVNOSTI: </a:t>
            </a:r>
            <a:r>
              <a:rPr lang="hr-HR" sz="1700" dirty="0">
                <a:solidFill>
                  <a:srgbClr val="7F7F7F"/>
                </a:solidFill>
              </a:rPr>
              <a:t>Obrazovanje za obavljanje vezanih obrta </a:t>
            </a:r>
            <a:endParaRPr lang="hr-HR" sz="1700" dirty="0" smtClean="0">
              <a:solidFill>
                <a:srgbClr val="7F7F7F"/>
              </a:solidFill>
            </a:endParaRPr>
          </a:p>
          <a:p>
            <a:r>
              <a:rPr lang="hr-HR" sz="1700" dirty="0" smtClean="0">
                <a:solidFill>
                  <a:srgbClr val="7F7F7F"/>
                </a:solidFill>
              </a:rPr>
              <a:t>sukladno </a:t>
            </a:r>
            <a:r>
              <a:rPr lang="hr-HR" sz="1700" dirty="0">
                <a:solidFill>
                  <a:srgbClr val="7F7F7F"/>
                </a:solidFill>
              </a:rPr>
              <a:t>programima obrazovanja/ispita koje donosi Ministarstvo poduzetništva i </a:t>
            </a:r>
            <a:endParaRPr lang="hr-HR" sz="1700" dirty="0" smtClean="0">
              <a:solidFill>
                <a:srgbClr val="7F7F7F"/>
              </a:solidFill>
            </a:endParaRPr>
          </a:p>
          <a:p>
            <a:r>
              <a:rPr lang="hr-HR" sz="1700" dirty="0" smtClean="0">
                <a:solidFill>
                  <a:srgbClr val="7F7F7F"/>
                </a:solidFill>
              </a:rPr>
              <a:t>obrta</a:t>
            </a:r>
            <a:endParaRPr lang="hr-HR" sz="1700" dirty="0">
              <a:solidFill>
                <a:srgbClr val="7F7F7F"/>
              </a:solidFill>
            </a:endParaRPr>
          </a:p>
          <a:p>
            <a:endParaRPr lang="hr-HR" sz="1600" dirty="0"/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647964" y="1037711"/>
            <a:ext cx="3496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OTVOREN</a:t>
            </a:r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0003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161365" y="534980"/>
            <a:ext cx="785264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endParaRPr lang="es-HN" sz="4900" b="1" dirty="0">
              <a:solidFill>
                <a:srgbClr val="595959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620899" y="519961"/>
            <a:ext cx="8646925" cy="699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400" b="1" dirty="0" smtClean="0">
                <a:solidFill>
                  <a:srgbClr val="3A96BB"/>
                </a:solidFill>
              </a:rPr>
              <a:t>PROGRAM PROVJERE INOVATIVNOG KONCEPTA – POC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311773" y="1342735"/>
            <a:ext cx="8307388" cy="4278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1400" b="1" dirty="0">
                <a:solidFill>
                  <a:srgbClr val="3A96BB"/>
                </a:solidFill>
              </a:rPr>
              <a:t>IZNOS SREDSTAVA: </a:t>
            </a:r>
            <a:r>
              <a:rPr lang="hr-HR" sz="1400" dirty="0" smtClean="0">
                <a:solidFill>
                  <a:srgbClr val="7F7F7F"/>
                </a:solidFill>
              </a:rPr>
              <a:t>2.273.341 kuna</a:t>
            </a:r>
          </a:p>
          <a:p>
            <a:endParaRPr lang="hr-HR" sz="1400" dirty="0"/>
          </a:p>
          <a:p>
            <a:r>
              <a:rPr lang="hr-HR" sz="1400" b="1" dirty="0">
                <a:solidFill>
                  <a:srgbClr val="3A96BB"/>
                </a:solidFill>
              </a:rPr>
              <a:t>KORISNICI: </a:t>
            </a:r>
            <a:endParaRPr lang="hr-HR" sz="1400" dirty="0">
              <a:solidFill>
                <a:srgbClr val="3A96BB"/>
              </a:solidFill>
            </a:endParaRPr>
          </a:p>
          <a:p>
            <a:r>
              <a:rPr lang="hr-HR" sz="1400" dirty="0">
                <a:solidFill>
                  <a:srgbClr val="3A96BB"/>
                </a:solidFill>
              </a:rPr>
              <a:t>1. </a:t>
            </a:r>
            <a:r>
              <a:rPr lang="hr-HR" sz="1400" dirty="0">
                <a:solidFill>
                  <a:srgbClr val="7F7F7F"/>
                </a:solidFill>
              </a:rPr>
              <a:t>Fizičke osobe koje imaju ozbiljnu namjeru osnovati trgovačko </a:t>
            </a:r>
            <a:r>
              <a:rPr lang="hr-HR" sz="1400" dirty="0" smtClean="0">
                <a:solidFill>
                  <a:srgbClr val="7F7F7F"/>
                </a:solidFill>
              </a:rPr>
              <a:t>društvo</a:t>
            </a:r>
            <a:endParaRPr lang="hr-HR" sz="1400" dirty="0">
              <a:solidFill>
                <a:srgbClr val="7F7F7F"/>
              </a:solidFill>
            </a:endParaRPr>
          </a:p>
          <a:p>
            <a:r>
              <a:rPr lang="hr-HR" sz="1400" dirty="0">
                <a:solidFill>
                  <a:srgbClr val="3A96BB"/>
                </a:solidFill>
              </a:rPr>
              <a:t>2. </a:t>
            </a:r>
            <a:r>
              <a:rPr lang="hr-HR" sz="1400" dirty="0">
                <a:solidFill>
                  <a:srgbClr val="7F7F7F"/>
                </a:solidFill>
              </a:rPr>
              <a:t>Mikro, mali i srednji poduzetnici </a:t>
            </a:r>
          </a:p>
          <a:p>
            <a:r>
              <a:rPr lang="hr-HR" sz="1400" dirty="0">
                <a:solidFill>
                  <a:srgbClr val="3A96BB"/>
                </a:solidFill>
              </a:rPr>
              <a:t>3. </a:t>
            </a:r>
            <a:r>
              <a:rPr lang="hr-HR" sz="1400" dirty="0">
                <a:solidFill>
                  <a:srgbClr val="7F7F7F"/>
                </a:solidFill>
              </a:rPr>
              <a:t>Javne visokoškolske ustanove</a:t>
            </a:r>
          </a:p>
          <a:p>
            <a:r>
              <a:rPr lang="hr-HR" sz="1400" dirty="0">
                <a:solidFill>
                  <a:srgbClr val="3A96BB"/>
                </a:solidFill>
              </a:rPr>
              <a:t>4. </a:t>
            </a:r>
            <a:r>
              <a:rPr lang="hr-HR" sz="1400" dirty="0">
                <a:solidFill>
                  <a:srgbClr val="7F7F7F"/>
                </a:solidFill>
              </a:rPr>
              <a:t>Javni istraživački instituti </a:t>
            </a:r>
          </a:p>
          <a:p>
            <a:r>
              <a:rPr lang="hr-HR" sz="1400" b="1" dirty="0"/>
              <a:t> </a:t>
            </a:r>
            <a:endParaRPr lang="hr-HR" sz="1400" dirty="0"/>
          </a:p>
          <a:p>
            <a:r>
              <a:rPr lang="hr-HR" sz="1400" b="1" dirty="0">
                <a:solidFill>
                  <a:srgbClr val="3A96BB"/>
                </a:solidFill>
              </a:rPr>
              <a:t>IZNOS POTPORE: </a:t>
            </a:r>
            <a:r>
              <a:rPr lang="hr-HR" sz="1400" dirty="0">
                <a:solidFill>
                  <a:srgbClr val="7F7F7F"/>
                </a:solidFill>
              </a:rPr>
              <a:t>min. 35.000 – </a:t>
            </a:r>
            <a:r>
              <a:rPr lang="hr-HR" sz="1400" dirty="0" err="1">
                <a:solidFill>
                  <a:srgbClr val="7F7F7F"/>
                </a:solidFill>
              </a:rPr>
              <a:t>max</a:t>
            </a:r>
            <a:r>
              <a:rPr lang="hr-HR" sz="1400" dirty="0">
                <a:solidFill>
                  <a:srgbClr val="7F7F7F"/>
                </a:solidFill>
              </a:rPr>
              <a:t>. 350.000 </a:t>
            </a:r>
            <a:r>
              <a:rPr lang="hr-HR" sz="1400" dirty="0" smtClean="0">
                <a:solidFill>
                  <a:srgbClr val="7F7F7F"/>
                </a:solidFill>
              </a:rPr>
              <a:t>kuna</a:t>
            </a:r>
          </a:p>
          <a:p>
            <a:endParaRPr lang="hr-HR" sz="1400" dirty="0"/>
          </a:p>
          <a:p>
            <a:r>
              <a:rPr lang="hr-HR" sz="1400" b="1" dirty="0">
                <a:solidFill>
                  <a:srgbClr val="3A96BB"/>
                </a:solidFill>
              </a:rPr>
              <a:t>INTENZITET POTPORE</a:t>
            </a:r>
            <a:r>
              <a:rPr lang="hr-HR" sz="1400" b="1" dirty="0" smtClean="0">
                <a:solidFill>
                  <a:srgbClr val="3A96BB"/>
                </a:solidFill>
              </a:rPr>
              <a:t>:</a:t>
            </a:r>
            <a:endParaRPr lang="hr-HR" sz="1400" dirty="0">
              <a:solidFill>
                <a:srgbClr val="3A96BB"/>
              </a:solidFill>
            </a:endParaRPr>
          </a:p>
          <a:p>
            <a:pPr lvl="0"/>
            <a:r>
              <a:rPr lang="hr-HR" sz="1400" dirty="0">
                <a:solidFill>
                  <a:srgbClr val="7F7F7F"/>
                </a:solidFill>
              </a:rPr>
              <a:t>M</a:t>
            </a:r>
            <a:r>
              <a:rPr lang="hr-HR" sz="1400" dirty="0" smtClean="0">
                <a:solidFill>
                  <a:srgbClr val="7F7F7F"/>
                </a:solidFill>
              </a:rPr>
              <a:t>ikro </a:t>
            </a:r>
            <a:r>
              <a:rPr lang="hr-HR" sz="1400" dirty="0">
                <a:solidFill>
                  <a:srgbClr val="7F7F7F"/>
                </a:solidFill>
              </a:rPr>
              <a:t>i mala poduzeća – 70%</a:t>
            </a:r>
          </a:p>
          <a:p>
            <a:pPr lvl="0"/>
            <a:r>
              <a:rPr lang="hr-HR" sz="1400" dirty="0">
                <a:solidFill>
                  <a:srgbClr val="7F7F7F"/>
                </a:solidFill>
              </a:rPr>
              <a:t>S</a:t>
            </a:r>
            <a:r>
              <a:rPr lang="hr-HR" sz="1400" dirty="0" smtClean="0">
                <a:solidFill>
                  <a:srgbClr val="7F7F7F"/>
                </a:solidFill>
              </a:rPr>
              <a:t>rednja </a:t>
            </a:r>
            <a:r>
              <a:rPr lang="hr-HR" sz="1400" dirty="0">
                <a:solidFill>
                  <a:srgbClr val="7F7F7F"/>
                </a:solidFill>
              </a:rPr>
              <a:t>poduzeća – 50%</a:t>
            </a:r>
          </a:p>
          <a:p>
            <a:pPr lvl="0"/>
            <a:r>
              <a:rPr lang="hr-HR" sz="1400" dirty="0">
                <a:solidFill>
                  <a:srgbClr val="7F7F7F"/>
                </a:solidFill>
              </a:rPr>
              <a:t>J</a:t>
            </a:r>
            <a:r>
              <a:rPr lang="hr-HR" sz="1400" dirty="0" smtClean="0">
                <a:solidFill>
                  <a:srgbClr val="7F7F7F"/>
                </a:solidFill>
              </a:rPr>
              <a:t>avne </a:t>
            </a:r>
            <a:r>
              <a:rPr lang="hr-HR" sz="1400" dirty="0">
                <a:solidFill>
                  <a:srgbClr val="7F7F7F"/>
                </a:solidFill>
              </a:rPr>
              <a:t>visokoškolske ustanove i javni istraživački instituti – 90%</a:t>
            </a:r>
          </a:p>
          <a:p>
            <a:r>
              <a:rPr lang="hr-HR" sz="1400" b="1" dirty="0"/>
              <a:t> </a:t>
            </a:r>
            <a:endParaRPr lang="hr-HR" sz="1400" dirty="0"/>
          </a:p>
          <a:p>
            <a:r>
              <a:rPr lang="hr-HR" sz="1400" b="1" dirty="0">
                <a:solidFill>
                  <a:srgbClr val="3A96BB"/>
                </a:solidFill>
              </a:rPr>
              <a:t>OSNOVNE PROJEKTNE AKTIVNOSTI: </a:t>
            </a:r>
            <a:endParaRPr lang="hr-HR" sz="1400" dirty="0">
              <a:solidFill>
                <a:srgbClr val="3A96BB"/>
              </a:solidFill>
            </a:endParaRPr>
          </a:p>
          <a:p>
            <a:r>
              <a:rPr lang="hr-HR" sz="1400" dirty="0">
                <a:solidFill>
                  <a:srgbClr val="3A96BB"/>
                </a:solidFill>
              </a:rPr>
              <a:t>1. </a:t>
            </a:r>
            <a:r>
              <a:rPr lang="hr-HR" sz="1400" dirty="0">
                <a:solidFill>
                  <a:srgbClr val="7F7F7F"/>
                </a:solidFill>
              </a:rPr>
              <a:t>Aktivnosti vezane uz analizu tržišta kao što su procjena veličine tržišta, identificiranje ciljnog segmenta, testiranje tržišta, analiza konkurencije, tržišne barijere i slično</a:t>
            </a:r>
          </a:p>
          <a:p>
            <a:r>
              <a:rPr lang="hr-HR" sz="1400" dirty="0">
                <a:solidFill>
                  <a:srgbClr val="3A96BB"/>
                </a:solidFill>
              </a:rPr>
              <a:t>2. </a:t>
            </a:r>
            <a:r>
              <a:rPr lang="hr-HR" sz="1400" dirty="0">
                <a:solidFill>
                  <a:srgbClr val="7F7F7F"/>
                </a:solidFill>
              </a:rPr>
              <a:t>Demonstracija tehničke izvedivosti</a:t>
            </a:r>
          </a:p>
          <a:p>
            <a:r>
              <a:rPr lang="hr-HR" sz="1400" dirty="0">
                <a:solidFill>
                  <a:srgbClr val="3A96BB"/>
                </a:solidFill>
              </a:rPr>
              <a:t>3. </a:t>
            </a:r>
            <a:r>
              <a:rPr lang="hr-HR" sz="1400" dirty="0">
                <a:solidFill>
                  <a:srgbClr val="7F7F7F"/>
                </a:solidFill>
              </a:rPr>
              <a:t>Izrada laboratorijskog ili funkcionalnog prototipa</a:t>
            </a:r>
          </a:p>
          <a:p>
            <a:r>
              <a:rPr lang="hr-HR" sz="1400" dirty="0">
                <a:solidFill>
                  <a:srgbClr val="3A96BB"/>
                </a:solidFill>
              </a:rPr>
              <a:t>4. </a:t>
            </a:r>
            <a:r>
              <a:rPr lang="hr-HR" sz="1400" dirty="0">
                <a:solidFill>
                  <a:srgbClr val="7F7F7F"/>
                </a:solidFill>
              </a:rPr>
              <a:t>Aktivnosti vezane uz pripremu i prijavu intelektualnog vlasništva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204492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7375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64596" y="259556"/>
            <a:ext cx="57578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endParaRPr lang="es-HN" sz="4900" b="1" dirty="0">
              <a:solidFill>
                <a:srgbClr val="595959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643404" y="637104"/>
            <a:ext cx="8557746" cy="737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200" b="1" dirty="0" smtClean="0">
                <a:solidFill>
                  <a:srgbClr val="3A96BB"/>
                </a:solidFill>
              </a:rPr>
              <a:t>PROGRAM RAZVOJA NA ZNANJU UTEMELJENIH PODUZEĆA – RAZUM</a:t>
            </a:r>
            <a:endParaRPr lang="hr-HR" sz="22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420533"/>
            <a:ext cx="8307388" cy="4389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1600" b="1" dirty="0">
                <a:solidFill>
                  <a:srgbClr val="3A96BB"/>
                </a:solidFill>
              </a:rPr>
              <a:t>IZNOS SREDSTAVA: </a:t>
            </a:r>
            <a:r>
              <a:rPr lang="hr-HR" sz="1600" dirty="0" smtClean="0">
                <a:solidFill>
                  <a:srgbClr val="7F7F7F"/>
                </a:solidFill>
              </a:rPr>
              <a:t>6.307.991 kuna</a:t>
            </a:r>
          </a:p>
          <a:p>
            <a:endParaRPr lang="hr-HR" sz="1600" dirty="0"/>
          </a:p>
          <a:p>
            <a:r>
              <a:rPr lang="hr-HR" sz="1600" b="1" dirty="0">
                <a:solidFill>
                  <a:srgbClr val="3A96BB"/>
                </a:solidFill>
              </a:rPr>
              <a:t>KORISNICI: </a:t>
            </a:r>
            <a:endParaRPr lang="hr-HR" sz="1600" b="1" dirty="0" smtClean="0">
              <a:solidFill>
                <a:srgbClr val="3A96BB"/>
              </a:solidFill>
            </a:endParaRPr>
          </a:p>
          <a:p>
            <a:endParaRPr lang="hr-HR" sz="1600" dirty="0"/>
          </a:p>
          <a:p>
            <a:pPr marL="0" indent="0"/>
            <a:r>
              <a:rPr lang="hr-HR" sz="1600" dirty="0" smtClean="0">
                <a:solidFill>
                  <a:srgbClr val="3A96BB"/>
                </a:solidFill>
              </a:rPr>
              <a:t>1. </a:t>
            </a:r>
            <a:r>
              <a:rPr lang="hr-HR" sz="1600" dirty="0" smtClean="0">
                <a:solidFill>
                  <a:srgbClr val="7F7F7F"/>
                </a:solidFill>
              </a:rPr>
              <a:t>Fizičke </a:t>
            </a:r>
            <a:r>
              <a:rPr lang="hr-HR" sz="1600" dirty="0">
                <a:solidFill>
                  <a:srgbClr val="7F7F7F"/>
                </a:solidFill>
              </a:rPr>
              <a:t>osobe koje imaju ozbiljnu namjeru osnovati trgovačko </a:t>
            </a:r>
            <a:r>
              <a:rPr lang="hr-HR" sz="1600" dirty="0" smtClean="0">
                <a:solidFill>
                  <a:srgbClr val="7F7F7F"/>
                </a:solidFill>
              </a:rPr>
              <a:t>društvo</a:t>
            </a:r>
          </a:p>
          <a:p>
            <a:pPr marL="0" indent="0"/>
            <a:r>
              <a:rPr lang="hr-HR" sz="1600" dirty="0" smtClean="0">
                <a:solidFill>
                  <a:srgbClr val="3A96BB"/>
                </a:solidFill>
              </a:rPr>
              <a:t>2</a:t>
            </a:r>
            <a:r>
              <a:rPr lang="hr-HR" sz="1600" dirty="0">
                <a:solidFill>
                  <a:srgbClr val="3A96BB"/>
                </a:solidFill>
              </a:rPr>
              <a:t>. </a:t>
            </a:r>
            <a:r>
              <a:rPr lang="hr-HR" sz="1600" dirty="0">
                <a:solidFill>
                  <a:srgbClr val="7F7F7F"/>
                </a:solidFill>
              </a:rPr>
              <a:t>Mikro, mali i srednji poduzetnici</a:t>
            </a:r>
          </a:p>
          <a:p>
            <a:r>
              <a:rPr lang="hr-HR" sz="1600" dirty="0"/>
              <a:t> </a:t>
            </a:r>
          </a:p>
          <a:p>
            <a:r>
              <a:rPr lang="hr-HR" sz="1600" b="1" dirty="0">
                <a:solidFill>
                  <a:srgbClr val="3A96BB"/>
                </a:solidFill>
              </a:rPr>
              <a:t>IZNOS POTPORE: </a:t>
            </a:r>
            <a:r>
              <a:rPr lang="hr-HR" sz="1600" dirty="0" err="1">
                <a:solidFill>
                  <a:srgbClr val="7F7F7F"/>
                </a:solidFill>
              </a:rPr>
              <a:t>max</a:t>
            </a:r>
            <a:r>
              <a:rPr lang="hr-HR" sz="1600" dirty="0">
                <a:solidFill>
                  <a:srgbClr val="7F7F7F"/>
                </a:solidFill>
              </a:rPr>
              <a:t>. 9.000.000 </a:t>
            </a:r>
            <a:r>
              <a:rPr lang="hr-HR" sz="1600" dirty="0" smtClean="0">
                <a:solidFill>
                  <a:srgbClr val="7F7F7F"/>
                </a:solidFill>
              </a:rPr>
              <a:t>kuna</a:t>
            </a:r>
          </a:p>
          <a:p>
            <a:endParaRPr lang="hr-HR" sz="1600" dirty="0"/>
          </a:p>
          <a:p>
            <a:r>
              <a:rPr lang="hr-HR" sz="1600" b="1" dirty="0">
                <a:solidFill>
                  <a:srgbClr val="3A96BB"/>
                </a:solidFill>
              </a:rPr>
              <a:t>INTENZITET POTPORE</a:t>
            </a:r>
            <a:r>
              <a:rPr lang="hr-HR" sz="1600" b="1" dirty="0" smtClean="0">
                <a:solidFill>
                  <a:srgbClr val="3A96BB"/>
                </a:solidFill>
              </a:rPr>
              <a:t>:</a:t>
            </a:r>
          </a:p>
          <a:p>
            <a:endParaRPr lang="hr-HR" sz="1600" dirty="0"/>
          </a:p>
          <a:p>
            <a:pPr lvl="0"/>
            <a:r>
              <a:rPr lang="hr-HR" sz="1600" dirty="0">
                <a:solidFill>
                  <a:srgbClr val="7F7F7F"/>
                </a:solidFill>
              </a:rPr>
              <a:t>Mikro i mala poduzeća 70% </a:t>
            </a:r>
          </a:p>
          <a:p>
            <a:pPr lvl="0"/>
            <a:r>
              <a:rPr lang="hr-HR" sz="1600" dirty="0">
                <a:solidFill>
                  <a:srgbClr val="7F7F7F"/>
                </a:solidFill>
              </a:rPr>
              <a:t>Srednja poduzeća: 50% </a:t>
            </a:r>
          </a:p>
          <a:p>
            <a:r>
              <a:rPr lang="hr-HR" sz="1600" b="1" dirty="0"/>
              <a:t> </a:t>
            </a:r>
            <a:endParaRPr lang="hr-HR" sz="1600" dirty="0">
              <a:solidFill>
                <a:srgbClr val="3A96BB"/>
              </a:solidFill>
            </a:endParaRPr>
          </a:p>
          <a:p>
            <a:r>
              <a:rPr lang="hr-HR" sz="1600" b="1" dirty="0">
                <a:solidFill>
                  <a:srgbClr val="3A96BB"/>
                </a:solidFill>
              </a:rPr>
              <a:t>OSNOVNE PROJEKTNE AKTIVNOSTI: </a:t>
            </a:r>
            <a:r>
              <a:rPr lang="hr-HR" sz="1600" dirty="0" smtClean="0">
                <a:solidFill>
                  <a:srgbClr val="7F7F7F"/>
                </a:solidFill>
              </a:rPr>
              <a:t>Dozvoljeni </a:t>
            </a:r>
            <a:r>
              <a:rPr lang="hr-HR" sz="1600" dirty="0">
                <a:solidFill>
                  <a:srgbClr val="7F7F7F"/>
                </a:solidFill>
              </a:rPr>
              <a:t>izdaci razvoja su svi oni koji su </a:t>
            </a:r>
            <a:endParaRPr lang="hr-HR" sz="1600" dirty="0" smtClean="0">
              <a:solidFill>
                <a:srgbClr val="7F7F7F"/>
              </a:solidFill>
            </a:endParaRPr>
          </a:p>
          <a:p>
            <a:r>
              <a:rPr lang="hr-HR" sz="1600" dirty="0" smtClean="0">
                <a:solidFill>
                  <a:srgbClr val="7F7F7F"/>
                </a:solidFill>
              </a:rPr>
              <a:t>direktno </a:t>
            </a:r>
            <a:r>
              <a:rPr lang="hr-HR" sz="1600" dirty="0">
                <a:solidFill>
                  <a:srgbClr val="7F7F7F"/>
                </a:solidFill>
              </a:rPr>
              <a:t>vezani za razvoj kao </a:t>
            </a:r>
            <a:r>
              <a:rPr lang="hr-HR" sz="1600" dirty="0" smtClean="0">
                <a:solidFill>
                  <a:srgbClr val="7F7F7F"/>
                </a:solidFill>
              </a:rPr>
              <a:t>primjerice: razvojne </a:t>
            </a:r>
            <a:r>
              <a:rPr lang="hr-HR" sz="1600" dirty="0">
                <a:solidFill>
                  <a:srgbClr val="7F7F7F"/>
                </a:solidFill>
              </a:rPr>
              <a:t>bruto plaće, razvojni troškovi </a:t>
            </a:r>
            <a:endParaRPr lang="hr-HR" sz="1600" dirty="0" smtClean="0">
              <a:solidFill>
                <a:srgbClr val="7F7F7F"/>
              </a:solidFill>
            </a:endParaRPr>
          </a:p>
          <a:p>
            <a:r>
              <a:rPr lang="hr-HR" sz="1600" dirty="0" smtClean="0">
                <a:solidFill>
                  <a:srgbClr val="7F7F7F"/>
                </a:solidFill>
              </a:rPr>
              <a:t>konzultanata</a:t>
            </a:r>
            <a:r>
              <a:rPr lang="hr-HR" sz="1600" dirty="0">
                <a:solidFill>
                  <a:srgbClr val="7F7F7F"/>
                </a:solidFill>
              </a:rPr>
              <a:t>, razvojni troškovi putovanja, razvojni materijal i sitni inventar, razvojna </a:t>
            </a:r>
            <a:endParaRPr lang="hr-HR" sz="1600" dirty="0" smtClean="0">
              <a:solidFill>
                <a:srgbClr val="7F7F7F"/>
              </a:solidFill>
            </a:endParaRPr>
          </a:p>
          <a:p>
            <a:r>
              <a:rPr lang="hr-HR" sz="1600" dirty="0" smtClean="0">
                <a:solidFill>
                  <a:srgbClr val="7F7F7F"/>
                </a:solidFill>
              </a:rPr>
              <a:t>oprema</a:t>
            </a:r>
            <a:r>
              <a:rPr lang="hr-HR" sz="1600" dirty="0">
                <a:solidFill>
                  <a:srgbClr val="7F7F7F"/>
                </a:solidFill>
              </a:rPr>
              <a:t>, troškovi razvojnih </a:t>
            </a:r>
            <a:r>
              <a:rPr lang="hr-HR" sz="1600" dirty="0" smtClean="0">
                <a:solidFill>
                  <a:srgbClr val="7F7F7F"/>
                </a:solidFill>
              </a:rPr>
              <a:t>usluga </a:t>
            </a:r>
            <a:r>
              <a:rPr lang="hr-HR" sz="1600" dirty="0">
                <a:solidFill>
                  <a:srgbClr val="7F7F7F"/>
                </a:solidFill>
              </a:rPr>
              <a:t>te ostali troškovi</a:t>
            </a:r>
          </a:p>
          <a:p>
            <a:r>
              <a:rPr lang="hr-HR" b="1" dirty="0"/>
              <a:t> </a:t>
            </a:r>
            <a:endParaRPr lang="hr-HR" dirty="0"/>
          </a:p>
          <a:p>
            <a:pPr>
              <a:buAutoNum type="arabicPeriod"/>
            </a:pPr>
            <a:endParaRPr lang="hr-HR" dirty="0" smtClean="0"/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158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359274"/>
            <a:ext cx="8307388" cy="440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sz="1600" b="1" dirty="0" smtClean="0"/>
          </a:p>
          <a:p>
            <a:r>
              <a:rPr lang="hr-HR" sz="2000" b="1" dirty="0" smtClean="0">
                <a:solidFill>
                  <a:srgbClr val="3A96BB"/>
                </a:solidFill>
              </a:rPr>
              <a:t>IZNOS </a:t>
            </a:r>
            <a:r>
              <a:rPr lang="hr-HR" sz="2000" b="1" dirty="0">
                <a:solidFill>
                  <a:srgbClr val="3A96BB"/>
                </a:solidFill>
              </a:rPr>
              <a:t>SREDSTAVA: </a:t>
            </a:r>
            <a:r>
              <a:rPr lang="hr-HR" sz="2000" dirty="0" smtClean="0">
                <a:solidFill>
                  <a:srgbClr val="7F7F7F"/>
                </a:solidFill>
              </a:rPr>
              <a:t>3.527.550 kuna</a:t>
            </a:r>
          </a:p>
          <a:p>
            <a:endParaRPr lang="hr-HR" sz="2000" dirty="0"/>
          </a:p>
          <a:p>
            <a:r>
              <a:rPr lang="hr-HR" sz="2000" b="1" dirty="0">
                <a:solidFill>
                  <a:srgbClr val="3A96BB"/>
                </a:solidFill>
              </a:rPr>
              <a:t>KORISNICI: </a:t>
            </a:r>
            <a:r>
              <a:rPr lang="hr-HR" sz="2000" dirty="0">
                <a:solidFill>
                  <a:srgbClr val="7F7F7F"/>
                </a:solidFill>
              </a:rPr>
              <a:t>fizičke (poduzetnici, znanstvenici) ili pravne osobe (mikro, mala i srednja poduzeća</a:t>
            </a:r>
            <a:r>
              <a:rPr lang="hr-HR" sz="2000" dirty="0" smtClean="0">
                <a:solidFill>
                  <a:srgbClr val="7F7F7F"/>
                </a:solidFill>
              </a:rPr>
              <a:t>)</a:t>
            </a:r>
          </a:p>
          <a:p>
            <a:endParaRPr lang="hr-HR" sz="2000" dirty="0"/>
          </a:p>
          <a:p>
            <a:r>
              <a:rPr lang="hr-HR" sz="2000" b="1" dirty="0">
                <a:solidFill>
                  <a:srgbClr val="3A96BB"/>
                </a:solidFill>
              </a:rPr>
              <a:t>IZNOS POTPORE: </a:t>
            </a:r>
            <a:r>
              <a:rPr lang="hr-HR" sz="2000" dirty="0" smtClean="0">
                <a:solidFill>
                  <a:srgbClr val="7F7F7F"/>
                </a:solidFill>
              </a:rPr>
              <a:t>900.000 kuna</a:t>
            </a:r>
          </a:p>
          <a:p>
            <a:endParaRPr lang="hr-HR" sz="2000" dirty="0"/>
          </a:p>
          <a:p>
            <a:r>
              <a:rPr lang="hr-HR" sz="2000" b="1" dirty="0">
                <a:solidFill>
                  <a:srgbClr val="3A96BB"/>
                </a:solidFill>
              </a:rPr>
              <a:t>INTENZITET POTPORE:</a:t>
            </a:r>
            <a:r>
              <a:rPr lang="hr-HR" sz="2000" dirty="0">
                <a:solidFill>
                  <a:srgbClr val="3A96BB"/>
                </a:solidFill>
              </a:rPr>
              <a:t> </a:t>
            </a:r>
            <a:r>
              <a:rPr lang="hr-HR" sz="2000" dirty="0">
                <a:solidFill>
                  <a:srgbClr val="7F7F7F"/>
                </a:solidFill>
              </a:rPr>
              <a:t>50</a:t>
            </a:r>
            <a:r>
              <a:rPr lang="hr-HR" sz="2000" dirty="0" smtClean="0">
                <a:solidFill>
                  <a:srgbClr val="7F7F7F"/>
                </a:solidFill>
              </a:rPr>
              <a:t>%</a:t>
            </a:r>
          </a:p>
          <a:p>
            <a:endParaRPr lang="hr-HR" sz="2000" dirty="0"/>
          </a:p>
          <a:p>
            <a:r>
              <a:rPr lang="hr-HR" sz="2000" b="1" dirty="0">
                <a:solidFill>
                  <a:srgbClr val="3A96BB"/>
                </a:solidFill>
              </a:rPr>
              <a:t>OSNOVNE PROJEKTNE AKTIVNOSTI: </a:t>
            </a:r>
            <a:r>
              <a:rPr lang="hr-HR" sz="2000" dirty="0">
                <a:solidFill>
                  <a:srgbClr val="7F7F7F"/>
                </a:solidFill>
              </a:rPr>
              <a:t>Dozvoljeni izdaci razvoja su </a:t>
            </a:r>
            <a:endParaRPr lang="hr-HR" sz="2000" dirty="0" smtClean="0">
              <a:solidFill>
                <a:srgbClr val="7F7F7F"/>
              </a:solidFill>
            </a:endParaRPr>
          </a:p>
          <a:p>
            <a:r>
              <a:rPr lang="hr-HR" sz="2000" dirty="0" smtClean="0">
                <a:solidFill>
                  <a:srgbClr val="7F7F7F"/>
                </a:solidFill>
              </a:rPr>
              <a:t>svi </a:t>
            </a:r>
            <a:r>
              <a:rPr lang="hr-HR" sz="2000" dirty="0">
                <a:solidFill>
                  <a:srgbClr val="7F7F7F"/>
                </a:solidFill>
              </a:rPr>
              <a:t>oni koji su direktno vezani za razvoj</a:t>
            </a:r>
            <a:r>
              <a:rPr lang="hr-HR" sz="2000" b="1" dirty="0">
                <a:solidFill>
                  <a:srgbClr val="7F7F7F"/>
                </a:solidFill>
              </a:rPr>
              <a:t> </a:t>
            </a:r>
            <a:r>
              <a:rPr lang="hr-HR" sz="2000" dirty="0">
                <a:solidFill>
                  <a:srgbClr val="7F7F7F"/>
                </a:solidFill>
              </a:rPr>
              <a:t>kao: razvojne bruto plaće, </a:t>
            </a:r>
            <a:endParaRPr lang="hr-HR" sz="2000" dirty="0" smtClean="0">
              <a:solidFill>
                <a:srgbClr val="7F7F7F"/>
              </a:solidFill>
            </a:endParaRPr>
          </a:p>
          <a:p>
            <a:r>
              <a:rPr lang="hr-HR" sz="2000" dirty="0" smtClean="0">
                <a:solidFill>
                  <a:srgbClr val="7F7F7F"/>
                </a:solidFill>
              </a:rPr>
              <a:t>razvojna </a:t>
            </a:r>
            <a:r>
              <a:rPr lang="hr-HR" sz="2000" dirty="0">
                <a:solidFill>
                  <a:srgbClr val="7F7F7F"/>
                </a:solidFill>
              </a:rPr>
              <a:t>oprema i sitni inventar, troškovi</a:t>
            </a:r>
            <a:r>
              <a:rPr lang="hr-HR" sz="2000" b="1" dirty="0">
                <a:solidFill>
                  <a:srgbClr val="7F7F7F"/>
                </a:solidFill>
              </a:rPr>
              <a:t> </a:t>
            </a:r>
            <a:r>
              <a:rPr lang="hr-HR" sz="2000" dirty="0">
                <a:solidFill>
                  <a:srgbClr val="7F7F7F"/>
                </a:solidFill>
              </a:rPr>
              <a:t>razvojnih usluga, razvojni </a:t>
            </a:r>
            <a:endParaRPr lang="hr-HR" sz="2000" dirty="0" smtClean="0">
              <a:solidFill>
                <a:srgbClr val="7F7F7F"/>
              </a:solidFill>
            </a:endParaRPr>
          </a:p>
          <a:p>
            <a:r>
              <a:rPr lang="hr-HR" sz="2000" dirty="0" smtClean="0">
                <a:solidFill>
                  <a:srgbClr val="7F7F7F"/>
                </a:solidFill>
              </a:rPr>
              <a:t>troškovi </a:t>
            </a:r>
            <a:r>
              <a:rPr lang="hr-HR" sz="2000" dirty="0">
                <a:solidFill>
                  <a:srgbClr val="7F7F7F"/>
                </a:solidFill>
              </a:rPr>
              <a:t>putovanja, ostali razvojni troškovi.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13429" y="623430"/>
            <a:ext cx="830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SURADNIČKOG ISTRAŽIVANJA I RAZVOJA – IRCRO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228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970886"/>
            <a:ext cx="8307388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60000" lvl="1" algn="just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hr-HR" dirty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680308"/>
            <a:ext cx="7969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PODRŠKE UREDIMA ZA TRANSFER TEHNOLOGIJE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305174" y="1322948"/>
            <a:ext cx="81996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hr-H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Financirat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će se iz sredstava Drugog projekta tehnologijskog razvoja – STP II </a:t>
            </a:r>
            <a:endParaRPr lang="hr-HR" sz="2200" dirty="0" smtClean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sz="22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UKUPAN IZNOS SREDSTAVA: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2.850.000 kuna</a:t>
            </a:r>
          </a:p>
          <a:p>
            <a:pPr lvl="0"/>
            <a:endParaRPr lang="hr-H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sz="22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potaknuti komercijalizaciju rezultata istraživanja generiranih na sveučilištima i javnim znanstvenim institutima u Hrvatskoj, te ojačati ulogu UTT-a na sveučilištima i javnim istraživačkim institutima kao središnjih mjesta za poticanje i provedbu aktivnosti transfera tehnologije</a:t>
            </a:r>
          </a:p>
          <a:p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5284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06002" y="1303348"/>
            <a:ext cx="8307388" cy="4356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lang="hr-HR" dirty="0" smtClean="0"/>
          </a:p>
          <a:p>
            <a:pPr lvl="0"/>
            <a:endParaRPr lang="hr-HR" dirty="0"/>
          </a:p>
          <a:p>
            <a:pPr lvl="0"/>
            <a:r>
              <a:rPr lang="hr-HR" sz="2200" b="1" dirty="0" smtClean="0">
                <a:solidFill>
                  <a:srgbClr val="3A96BB"/>
                </a:solidFill>
              </a:rPr>
              <a:t>UKUPAN IZNOS SREDSTAVA: </a:t>
            </a:r>
            <a:r>
              <a:rPr lang="hr-HR" sz="2200" dirty="0" smtClean="0">
                <a:solidFill>
                  <a:srgbClr val="7F7F7F"/>
                </a:solidFill>
              </a:rPr>
              <a:t>3.900.000 kuna</a:t>
            </a:r>
          </a:p>
          <a:p>
            <a:pPr lvl="0"/>
            <a:endParaRPr lang="hr-HR" sz="2200" dirty="0" smtClean="0"/>
          </a:p>
          <a:p>
            <a:pPr lvl="0"/>
            <a:endParaRPr lang="hr-HR" sz="2200" dirty="0" smtClean="0"/>
          </a:p>
          <a:p>
            <a:pPr lvl="0"/>
            <a:r>
              <a:rPr lang="hr-HR" sz="2200" b="1" dirty="0" smtClean="0">
                <a:solidFill>
                  <a:srgbClr val="3A96BB"/>
                </a:solidFill>
              </a:rPr>
              <a:t>CILJ: </a:t>
            </a:r>
            <a:r>
              <a:rPr lang="hr-HR" sz="2200" dirty="0" smtClean="0">
                <a:solidFill>
                  <a:srgbClr val="7F7F7F"/>
                </a:solidFill>
              </a:rPr>
              <a:t>stvaranje nacionalne institucije koja će biti pokretač snažnog razvoja i komercijalizacije bio-znanosti kao globalne tehnologijske revolucije i generatora održivog gospodarskog razvoja na sveopću dobrobit Republike Hrvatske</a:t>
            </a:r>
            <a:endParaRPr lang="hr-HR" sz="2200" dirty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661551"/>
            <a:ext cx="84772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BICRO </a:t>
            </a:r>
            <a:r>
              <a:rPr lang="hr-HR" sz="2800" b="1" dirty="0" err="1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BIOCentar</a:t>
            </a:r>
            <a:endParaRPr lang="hr-HR" sz="28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2348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1246984"/>
            <a:ext cx="8307388" cy="485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1400" b="1" dirty="0">
                <a:solidFill>
                  <a:srgbClr val="3A96BB"/>
                </a:solidFill>
              </a:rPr>
              <a:t>IZNOS SREDSTAVA: </a:t>
            </a:r>
            <a:r>
              <a:rPr lang="hr-HR" sz="1400" dirty="0" smtClean="0">
                <a:solidFill>
                  <a:srgbClr val="7F7F7F"/>
                </a:solidFill>
              </a:rPr>
              <a:t>1.800.000 kuna</a:t>
            </a:r>
          </a:p>
          <a:p>
            <a:endParaRPr lang="hr-HR" sz="1400" dirty="0"/>
          </a:p>
          <a:p>
            <a:r>
              <a:rPr lang="hr-HR" sz="1400" b="1" dirty="0">
                <a:solidFill>
                  <a:srgbClr val="3A96BB"/>
                </a:solidFill>
              </a:rPr>
              <a:t>KORISNICI: </a:t>
            </a:r>
            <a:endParaRPr lang="hr-HR" sz="1400" b="1" dirty="0" smtClean="0">
              <a:solidFill>
                <a:srgbClr val="3A96BB"/>
              </a:solidFill>
            </a:endParaRPr>
          </a:p>
          <a:p>
            <a:endParaRPr lang="hr-HR" sz="1400" dirty="0"/>
          </a:p>
          <a:p>
            <a:r>
              <a:rPr lang="hr-HR" sz="1400" dirty="0">
                <a:solidFill>
                  <a:srgbClr val="3A96BB"/>
                </a:solidFill>
              </a:rPr>
              <a:t>1. </a:t>
            </a:r>
            <a:r>
              <a:rPr lang="hr-HR" sz="1400" dirty="0">
                <a:solidFill>
                  <a:srgbClr val="7F7F7F"/>
                </a:solidFill>
              </a:rPr>
              <a:t>Obrazovne, znanstveno istraživačke ustanove te stručna udruženja, savezi zadruga, savezi udruga, Hrvatska gospodarska komora i Hrvatska obrtnička komora, područne obrtničke komore i udruženja obrtnika (za znanstveno – stručne skupove)</a:t>
            </a:r>
          </a:p>
          <a:p>
            <a:r>
              <a:rPr lang="hr-HR" sz="1400" dirty="0">
                <a:solidFill>
                  <a:srgbClr val="7F7F7F"/>
                </a:solidFill>
              </a:rPr>
              <a:t> </a:t>
            </a:r>
          </a:p>
          <a:p>
            <a:r>
              <a:rPr lang="hr-HR" sz="1400" dirty="0">
                <a:solidFill>
                  <a:srgbClr val="3A96BB"/>
                </a:solidFill>
              </a:rPr>
              <a:t>2. </a:t>
            </a:r>
            <a:r>
              <a:rPr lang="hr-HR" sz="1400" dirty="0">
                <a:solidFill>
                  <a:srgbClr val="7F7F7F"/>
                </a:solidFill>
              </a:rPr>
              <a:t>Općine, gradovi, županije, Grad Zagreb, županijske razvojne agencije, udruge, zadruge, zadružni savezi, savezi udruga, Hrvatska gospodarska komora, Hrvatska obrtnička komora, područne obrtničke komore i udruženja obrtnika, Turističke zajednice gradova , općina i županija ( za gospodarske manifestacije; izložbe, sajmove)</a:t>
            </a:r>
          </a:p>
          <a:p>
            <a:r>
              <a:rPr lang="hr-HR" sz="1400" dirty="0">
                <a:solidFill>
                  <a:srgbClr val="7F7F7F"/>
                </a:solidFill>
              </a:rPr>
              <a:t> </a:t>
            </a:r>
          </a:p>
          <a:p>
            <a:r>
              <a:rPr lang="hr-HR" sz="1400" dirty="0">
                <a:solidFill>
                  <a:srgbClr val="3A96BB"/>
                </a:solidFill>
              </a:rPr>
              <a:t>3. </a:t>
            </a:r>
            <a:r>
              <a:rPr lang="hr-HR" sz="1400" dirty="0">
                <a:solidFill>
                  <a:srgbClr val="7F7F7F"/>
                </a:solidFill>
              </a:rPr>
              <a:t>Subjekti malog gospodarstva, obrazovne, znanstveno istraživačke ustanove te stručna udruženja, savezi zadruga, savezi udruga, Hrvatska gospodarska komora i Hrvatska obrtnička komora, područne obrtničke komore i udruženja obrtnika (za nacionalni projekt promidžbe poduzetništva)</a:t>
            </a:r>
          </a:p>
          <a:p>
            <a:r>
              <a:rPr lang="hr-HR" sz="1400" dirty="0"/>
              <a:t> </a:t>
            </a:r>
          </a:p>
          <a:p>
            <a:r>
              <a:rPr lang="hr-HR" sz="1400" b="1" dirty="0">
                <a:solidFill>
                  <a:srgbClr val="3A96BB"/>
                </a:solidFill>
              </a:rPr>
              <a:t>IZNOS POTPORE: </a:t>
            </a:r>
            <a:r>
              <a:rPr lang="hr-HR" sz="1400" dirty="0">
                <a:solidFill>
                  <a:srgbClr val="7F7F7F"/>
                </a:solidFill>
              </a:rPr>
              <a:t>min. </a:t>
            </a:r>
            <a:r>
              <a:rPr lang="hr-HR" sz="1400" dirty="0" smtClean="0">
                <a:solidFill>
                  <a:srgbClr val="7F7F7F"/>
                </a:solidFill>
              </a:rPr>
              <a:t>10.000 </a:t>
            </a:r>
            <a:r>
              <a:rPr lang="hr-HR" sz="1400" dirty="0">
                <a:solidFill>
                  <a:srgbClr val="7F7F7F"/>
                </a:solidFill>
              </a:rPr>
              <a:t>– </a:t>
            </a:r>
            <a:r>
              <a:rPr lang="hr-HR" sz="1400" dirty="0" err="1">
                <a:solidFill>
                  <a:srgbClr val="7F7F7F"/>
                </a:solidFill>
              </a:rPr>
              <a:t>max</a:t>
            </a:r>
            <a:r>
              <a:rPr lang="hr-HR" sz="1400" dirty="0">
                <a:solidFill>
                  <a:srgbClr val="7F7F7F"/>
                </a:solidFill>
              </a:rPr>
              <a:t>. </a:t>
            </a:r>
            <a:r>
              <a:rPr lang="hr-HR" sz="1400" dirty="0" smtClean="0">
                <a:solidFill>
                  <a:srgbClr val="7F7F7F"/>
                </a:solidFill>
              </a:rPr>
              <a:t>600.000 </a:t>
            </a:r>
            <a:r>
              <a:rPr lang="hr-HR" sz="1400" dirty="0">
                <a:solidFill>
                  <a:srgbClr val="7F7F7F"/>
                </a:solidFill>
              </a:rPr>
              <a:t>kuna</a:t>
            </a:r>
          </a:p>
          <a:p>
            <a:r>
              <a:rPr lang="hr-HR" sz="1400" b="1" dirty="0"/>
              <a:t> </a:t>
            </a:r>
            <a:endParaRPr lang="hr-HR" sz="1400" dirty="0">
              <a:solidFill>
                <a:srgbClr val="3A96BB"/>
              </a:solidFill>
            </a:endParaRPr>
          </a:p>
          <a:p>
            <a:r>
              <a:rPr lang="hr-HR" sz="1400" b="1" dirty="0">
                <a:solidFill>
                  <a:srgbClr val="3A96BB"/>
                </a:solidFill>
              </a:rPr>
              <a:t>INTENZITET POTPORE: </a:t>
            </a:r>
            <a:r>
              <a:rPr lang="hr-HR" sz="1400" dirty="0">
                <a:solidFill>
                  <a:srgbClr val="7F7F7F"/>
                </a:solidFill>
              </a:rPr>
              <a:t>25% - 50%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50315" y="607261"/>
            <a:ext cx="84772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PROMOCIJA PODUZETNIŠTVA I OBRTA</a:t>
            </a:r>
          </a:p>
          <a:p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9885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2548905"/>
            <a:ext cx="8352928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Dodjela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bespovratnih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sredstava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podizanje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konkurentnosti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gospodarstva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kroz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ciljanu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potporu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ulaganjima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diversifikaciju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ponude</a:t>
            </a:r>
            <a:r>
              <a:rPr lang="en-US" sz="2000" b="1" dirty="0" smtClean="0">
                <a:solidFill>
                  <a:srgbClr val="3A96BB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internacionalizaciju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poslovanja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održivi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razvoj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inovativne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nove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destinacijske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turističke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proizvode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korištenje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novih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IT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komunikacijskih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tehnologija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sl.,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namijenjenim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očuvanju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radnih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mjesta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novom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zapošljavanju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rastu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razvoju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turističkog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gospodarstva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5" name="1 Título"/>
          <p:cNvSpPr txBox="1">
            <a:spLocks/>
          </p:cNvSpPr>
          <p:nvPr/>
        </p:nvSpPr>
        <p:spPr bwMode="auto">
          <a:xfrm>
            <a:off x="250825" y="1806687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r-HR" sz="2400" b="1" dirty="0" smtClean="0"/>
              <a:t>PREDMET </a:t>
            </a:r>
            <a:r>
              <a:rPr lang="en-US" sz="2400" b="1" dirty="0" smtClean="0"/>
              <a:t>NATJEČAJA</a:t>
            </a:r>
            <a:endParaRPr lang="pl-PL" sz="2400" b="1" dirty="0" smtClean="0"/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7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366058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97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364596" y="1057129"/>
            <a:ext cx="7966604" cy="76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s-HN" sz="3200" b="1" dirty="0">
              <a:solidFill>
                <a:srgbClr val="3191B9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250825" y="2047741"/>
            <a:ext cx="8307388" cy="3455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60000" lvl="1" algn="just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hr-HR" dirty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241300" y="1218720"/>
            <a:ext cx="77994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OSNOVNE PROJEKTNE AKTIVNOSTI: </a:t>
            </a:r>
            <a:endParaRPr lang="hr-HR" b="1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gospodarskih događanja i manifestacija, sajmova i drugih oblika promidžbe malog i srednjeg poduzetništva i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obrta</a:t>
            </a:r>
          </a:p>
          <a:p>
            <a:pPr lvl="0"/>
            <a:endParaRPr lang="hr-HR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događaja s ciljem promidžbe mikro, malog i srednjeg poduzetništva kroz nacionalno vidljive (elektronski, tiskani i digitalni mediji) projektne aktivnosti promidžbe poduzetništva i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obrta</a:t>
            </a:r>
          </a:p>
          <a:p>
            <a:pPr lvl="0"/>
            <a:endParaRPr lang="hr-HR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gospodarskih i izložbi inovatora te sličnih oblika promocije, znanstveno – stručnih skupova, te lokalno – tradicijskih manifestacija, a sve vezano uz promidžbu poduzetništva, zadrugarstva i obrta, kao i promidžbu tradicijskih obrta i lokalnih proizvoda</a:t>
            </a:r>
          </a:p>
          <a:p>
            <a:r>
              <a:rPr lang="hr-HR" b="1" dirty="0"/>
              <a:t> 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0326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568949"/>
            <a:ext cx="8373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INSTITUCIONALNA PODRŠKA</a:t>
            </a:r>
            <a:endParaRPr lang="hr-HR" sz="24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>
              <a:solidFill>
                <a:srgbClr val="00B0F0"/>
              </a:solidFill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212352" y="1167653"/>
            <a:ext cx="806823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SREDSTAVA: </a:t>
            </a:r>
            <a:r>
              <a:rPr lang="hr-HR" sz="1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2.016.000 kuna</a:t>
            </a:r>
          </a:p>
          <a:p>
            <a:endParaRPr lang="hr-H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sz="14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Nacionalno savjetovanje o gospodarstvu i poduzetništvu - </a:t>
            </a:r>
            <a:r>
              <a:rPr lang="hr-HR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tradicionalno okuplja poduzetnike, gospodarstvenike, predstavnike jedinica lokalne i regionalne (područne) samouprave, Vlade Republike Hrvatske te ostalih institucija, agencija i strukovnih udruženja i izuzetna je prigoda za razmjenu iskustava i dobre prakse, zatim za raspravu o aktualnim gospodarskim problemima, ali i isticanje prilika i mogućnosti za razvoj poduzetništva i gospodarstva</a:t>
            </a:r>
            <a:r>
              <a:rPr lang="hr-HR" sz="1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endParaRPr lang="hr-H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sz="14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Poduzetnički portal </a:t>
            </a:r>
            <a:r>
              <a:rPr lang="hr-HR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 će namijenjen prvenstveno poslovnom sektoru, prije svega malom i srednjem poduzetništvu te obrtnicima. Portal će povezati prije svega Ministarstvo poduzetništva i obrta s drugim poduzetničkim institucijama i asocijacijama s ciljem smanjenja administrativnih barijera i razvoja poduzetništva i obrta te njihovog lakšeg i uspješnijeg poslovanja.</a:t>
            </a:r>
          </a:p>
          <a:p>
            <a:r>
              <a:rPr lang="hr-H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/>
            <a:r>
              <a:rPr lang="hr-HR" sz="14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i održavanje Obrtnog </a:t>
            </a:r>
            <a:r>
              <a:rPr lang="hr-HR" sz="1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 - </a:t>
            </a:r>
            <a:r>
              <a:rPr lang="hr-HR" sz="14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Ministarstvo </a:t>
            </a:r>
            <a:r>
              <a:rPr lang="hr-HR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poduzetništva i obrta provodi kontinuirane aktivnosti na unaprjeđenju i</a:t>
            </a:r>
            <a:r>
              <a:rPr lang="hr-HR" sz="14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nadogradnji sustava Obrtnog registra, kroz poboljšanje i optimizaciju poslovnih procesa te</a:t>
            </a:r>
            <a:r>
              <a:rPr lang="hr-HR" sz="14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kroz razvoj informacijsko – komunikacijskih sastavnica, a sve to u cilju omogućavanja što</a:t>
            </a:r>
            <a:r>
              <a:rPr lang="hr-HR" sz="14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jednostavnijeg, bržeg i jeftinijeg upisa obrta u Obrtni registar. </a:t>
            </a:r>
          </a:p>
          <a:p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hr-H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hr-HR" sz="14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i održavanje središnjeg informacijskog sustava malog gospodarstva (SISMG)- </a:t>
            </a:r>
            <a:r>
              <a:rPr lang="hr-HR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informacijski sustav za provedbu i praćenje državnih potpora malom gospodarstvu iz programa i projekata poticaja malog i srednjeg poduzetništva, obrta i zadruga. </a:t>
            </a:r>
          </a:p>
          <a:p>
            <a:r>
              <a:rPr lang="hr-HR" sz="1400" b="1" dirty="0"/>
              <a:t> </a:t>
            </a:r>
            <a:endParaRPr lang="hr-HR" sz="1400" dirty="0"/>
          </a:p>
          <a:p>
            <a:r>
              <a:rPr lang="hr-HR" sz="1400" dirty="0" smtClean="0"/>
              <a:t> </a:t>
            </a:r>
            <a:endParaRPr lang="hr-HR" sz="14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283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90" y="5780837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66190" y="657256"/>
            <a:ext cx="84682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DRUGO PROGRAMSKO PODRUČJE – OPERATIVNI PROGRAM KONKURENTNOSTI I KOHEZIJA 2014-2020</a:t>
            </a:r>
          </a:p>
          <a:p>
            <a:endParaRPr lang="hr-HR" b="1" dirty="0">
              <a:solidFill>
                <a:srgbClr val="00B0F0"/>
              </a:solidFill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735154" y="2389249"/>
            <a:ext cx="84806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hr-H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</a:t>
            </a:r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SREDSTAVA: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760.000.000 kuna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ikro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 i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srednja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poduzeća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OBJAVA: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kvartal 2015. 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hr-HR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malog i srednjeg poduzetništva te razvoj novih kompetencija i stvaranja radnih mjesta</a:t>
            </a:r>
            <a:r>
              <a:rPr lang="hr-HR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678004" y="1544112"/>
            <a:ext cx="7996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 </a:t>
            </a:r>
            <a:endParaRPr lang="hr-HR" dirty="0" smtClean="0"/>
          </a:p>
          <a:p>
            <a:endParaRPr lang="hr-HR" dirty="0"/>
          </a:p>
          <a:p>
            <a:pPr lvl="0"/>
            <a:r>
              <a:rPr lang="hr-HR" sz="20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Izgradnja proizvodnih </a:t>
            </a:r>
            <a:r>
              <a:rPr lang="hr-HR" sz="20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kapaciteta i ulaganje u opremu</a:t>
            </a:r>
            <a:endParaRPr lang="hr-HR" sz="20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49475" y="198438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841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194204" y="1970886"/>
            <a:ext cx="8307388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60000" lvl="1" algn="just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endParaRPr lang="hr-HR" sz="1600" b="1" dirty="0" smtClean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712273"/>
            <a:ext cx="79666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ULAGANJE U PROIZVODNU TEHNOLOGIJU</a:t>
            </a:r>
            <a:endParaRPr lang="hr-HR" sz="24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3" name="TekstniOkvir 2"/>
          <p:cNvSpPr txBox="1"/>
          <p:nvPr/>
        </p:nvSpPr>
        <p:spPr>
          <a:xfrm>
            <a:off x="620900" y="1661559"/>
            <a:ext cx="82350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b="1" dirty="0" smtClean="0"/>
          </a:p>
          <a:p>
            <a:r>
              <a:rPr lang="hr-HR" sz="22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</a:t>
            </a:r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SREDSTAVA: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357.200.000 kuna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Mikro,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 i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srednja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poduzeća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OBJAVA: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kvartal 2015.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 malog i srednjeg poduzetništva te razvoj novih kompetencija i stvaranja radnih mjesta.</a:t>
            </a:r>
          </a:p>
          <a:p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0336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49475" y="501652"/>
            <a:ext cx="790833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3. RAZVOJ PODUZETNIČKE INFRASTRUKTURE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860505"/>
            <a:ext cx="8307388" cy="3711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200" b="1" dirty="0" smtClean="0">
                <a:solidFill>
                  <a:srgbClr val="3A96BB"/>
                </a:solidFill>
              </a:rPr>
              <a:t>IZNOS </a:t>
            </a:r>
            <a:r>
              <a:rPr lang="hr-HR" sz="2200" b="1" dirty="0">
                <a:solidFill>
                  <a:srgbClr val="3A96BB"/>
                </a:solidFill>
              </a:rPr>
              <a:t>SREDSTAVA: </a:t>
            </a:r>
            <a:r>
              <a:rPr lang="hr-HR" sz="2200" dirty="0" smtClean="0">
                <a:solidFill>
                  <a:srgbClr val="7F7F7F"/>
                </a:solidFill>
              </a:rPr>
              <a:t>532.000.000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Jedinice lokalne i područne (regionalne) samouprave; mikro, </a:t>
            </a:r>
            <a:r>
              <a:rPr lang="hr-HR" sz="2200" dirty="0" smtClean="0">
                <a:solidFill>
                  <a:srgbClr val="7F7F7F"/>
                </a:solidFill>
              </a:rPr>
              <a:t>mala i </a:t>
            </a:r>
            <a:r>
              <a:rPr lang="hr-HR" sz="2200" dirty="0">
                <a:solidFill>
                  <a:srgbClr val="7F7F7F"/>
                </a:solidFill>
              </a:rPr>
              <a:t>srednja </a:t>
            </a:r>
            <a:r>
              <a:rPr lang="hr-HR" sz="2200" dirty="0" smtClean="0">
                <a:solidFill>
                  <a:srgbClr val="7F7F7F"/>
                </a:solidFill>
              </a:rPr>
              <a:t>poduzeća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OBJAVA: </a:t>
            </a:r>
            <a:r>
              <a:rPr lang="hr-HR" sz="2200" dirty="0">
                <a:solidFill>
                  <a:srgbClr val="7F7F7F"/>
                </a:solidFill>
              </a:rPr>
              <a:t>2.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Razvoj malog i srednjeg poduzetništva te razvoj novih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kompetencija </a:t>
            </a:r>
            <a:r>
              <a:rPr lang="hr-HR" sz="2200" dirty="0">
                <a:solidFill>
                  <a:srgbClr val="7F7F7F"/>
                </a:solidFill>
              </a:rPr>
              <a:t>i stvaranja radnih mjesta.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057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914040"/>
            <a:ext cx="8307388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200" b="1" dirty="0">
                <a:solidFill>
                  <a:srgbClr val="3A96BB"/>
                </a:solidFill>
              </a:rPr>
              <a:t>IZNOS SREDSTAVA:</a:t>
            </a:r>
            <a:r>
              <a:rPr lang="hr-HR" sz="2200" dirty="0">
                <a:solidFill>
                  <a:srgbClr val="3A96BB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152.200.000 kuna</a:t>
            </a:r>
          </a:p>
          <a:p>
            <a:endParaRPr lang="hr-HR" sz="2200" dirty="0" smtClean="0"/>
          </a:p>
          <a:p>
            <a:r>
              <a:rPr lang="hr-HR" sz="2200" b="1" dirty="0" smtClean="0">
                <a:solidFill>
                  <a:srgbClr val="3A96BB"/>
                </a:solidFill>
              </a:rPr>
              <a:t>KORISNICI: </a:t>
            </a:r>
            <a:r>
              <a:rPr lang="hr-HR" sz="2200" dirty="0" smtClean="0">
                <a:solidFill>
                  <a:srgbClr val="7F7F7F"/>
                </a:solidFill>
              </a:rPr>
              <a:t>Mikro, mala i srednja poduzeća</a:t>
            </a:r>
          </a:p>
          <a:p>
            <a:endParaRPr lang="hr-HR" sz="2200" dirty="0" smtClean="0"/>
          </a:p>
          <a:p>
            <a:r>
              <a:rPr lang="hr-HR" sz="2200" b="1" dirty="0" smtClean="0">
                <a:solidFill>
                  <a:srgbClr val="3A96BB"/>
                </a:solidFill>
              </a:rPr>
              <a:t>OBJAVA</a:t>
            </a:r>
            <a:r>
              <a:rPr lang="hr-HR" sz="2200" b="1" dirty="0">
                <a:solidFill>
                  <a:srgbClr val="3A96BB"/>
                </a:solidFill>
              </a:rPr>
              <a:t>: </a:t>
            </a:r>
            <a:r>
              <a:rPr lang="hr-HR" sz="2200" dirty="0">
                <a:solidFill>
                  <a:srgbClr val="7F7F7F"/>
                </a:solidFill>
              </a:rPr>
              <a:t>2.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Povećana uporaba priznatih normi i znakova kvalitete koji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zajedno </a:t>
            </a:r>
            <a:r>
              <a:rPr lang="hr-HR" sz="2200" dirty="0">
                <a:solidFill>
                  <a:srgbClr val="7F7F7F"/>
                </a:solidFill>
              </a:rPr>
              <a:t>s pouzdanim tehnološkim rješenjem pridonose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povjerenju </a:t>
            </a:r>
            <a:r>
              <a:rPr lang="hr-HR" sz="2200" dirty="0">
                <a:solidFill>
                  <a:srgbClr val="7F7F7F"/>
                </a:solidFill>
              </a:rPr>
              <a:t>kupaca, te olakšanom pristupu inozemnim tržištima i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povećanom </a:t>
            </a:r>
            <a:r>
              <a:rPr lang="hr-HR" sz="2200" dirty="0">
                <a:solidFill>
                  <a:srgbClr val="7F7F7F"/>
                </a:solidFill>
              </a:rPr>
              <a:t>izvozu i konkurentnosti.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682597"/>
            <a:ext cx="756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CERTIFIKATI I NORME</a:t>
            </a:r>
            <a:endParaRPr lang="hr-HR" sz="24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496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364596" y="1123156"/>
            <a:ext cx="7966604" cy="76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pl-PL" sz="3000" b="1" dirty="0">
              <a:solidFill>
                <a:srgbClr val="3191B9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890445"/>
            <a:ext cx="8307388" cy="3331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200" b="1" dirty="0">
                <a:solidFill>
                  <a:srgbClr val="3A96BB"/>
                </a:solidFill>
              </a:rPr>
              <a:t>IZNOS SREDSTAVA:</a:t>
            </a:r>
            <a:r>
              <a:rPr lang="hr-HR" sz="2200" dirty="0">
                <a:solidFill>
                  <a:srgbClr val="3A96BB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22.800.000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Mikro, </a:t>
            </a:r>
            <a:r>
              <a:rPr lang="hr-HR" sz="2200" dirty="0" smtClean="0">
                <a:solidFill>
                  <a:srgbClr val="7F7F7F"/>
                </a:solidFill>
              </a:rPr>
              <a:t>mala i </a:t>
            </a:r>
            <a:r>
              <a:rPr lang="hr-HR" sz="2200" dirty="0">
                <a:solidFill>
                  <a:srgbClr val="7F7F7F"/>
                </a:solidFill>
              </a:rPr>
              <a:t>srednja </a:t>
            </a:r>
            <a:r>
              <a:rPr lang="hr-HR" sz="2200" dirty="0" smtClean="0">
                <a:solidFill>
                  <a:srgbClr val="7F7F7F"/>
                </a:solidFill>
              </a:rPr>
              <a:t>poduzeća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OBJAVA: </a:t>
            </a:r>
            <a:r>
              <a:rPr lang="hr-HR" sz="2200" dirty="0">
                <a:solidFill>
                  <a:srgbClr val="7F7F7F"/>
                </a:solidFill>
              </a:rPr>
              <a:t>2.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Razvoja i primjena e-poslovnih rješenja kako bi se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poduzetnicima </a:t>
            </a:r>
            <a:r>
              <a:rPr lang="hr-HR" sz="2200" dirty="0">
                <a:solidFill>
                  <a:srgbClr val="7F7F7F"/>
                </a:solidFill>
              </a:rPr>
              <a:t>putem korištenja informacijske i komunikacijske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tehnologije </a:t>
            </a:r>
            <a:r>
              <a:rPr lang="hr-HR" sz="2200" dirty="0">
                <a:solidFill>
                  <a:srgbClr val="7F7F7F"/>
                </a:solidFill>
              </a:rPr>
              <a:t>(IKT) omogućilo rješavanje specifičnih poslovnih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problema</a:t>
            </a:r>
            <a:r>
              <a:rPr lang="hr-HR" sz="2200" dirty="0">
                <a:solidFill>
                  <a:srgbClr val="7F7F7F"/>
                </a:solidFill>
              </a:rPr>
              <a:t>, a s ciljem jačanja njihove tržišne pozicije i povećanja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konkurentnosti</a:t>
            </a:r>
            <a:r>
              <a:rPr lang="hr-HR" sz="2200" dirty="0">
                <a:solidFill>
                  <a:srgbClr val="7F7F7F"/>
                </a:solidFill>
              </a:rPr>
              <a:t>.</a:t>
            </a:r>
          </a:p>
          <a:p>
            <a:r>
              <a:rPr lang="hr-HR" sz="1600" dirty="0"/>
              <a:t> 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58548" y="657447"/>
            <a:ext cx="787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POSLOVNI PROCESI PODUZETNIKA NA POTPOMOGNUTIM PODRUČJIMA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022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534988" y="627903"/>
            <a:ext cx="7966604" cy="76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pl-PL" sz="3000" b="1" dirty="0">
              <a:solidFill>
                <a:srgbClr val="3191B9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607168"/>
            <a:ext cx="8307388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200" b="1" dirty="0">
                <a:solidFill>
                  <a:srgbClr val="3A96BB"/>
                </a:solidFill>
              </a:rPr>
              <a:t>IZNOS SREDSTAVA:</a:t>
            </a:r>
            <a:r>
              <a:rPr lang="hr-HR" sz="2200" dirty="0">
                <a:solidFill>
                  <a:srgbClr val="3A96BB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380.000.000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Mikro, </a:t>
            </a:r>
            <a:r>
              <a:rPr lang="hr-HR" sz="2200" dirty="0" smtClean="0">
                <a:solidFill>
                  <a:srgbClr val="7F7F7F"/>
                </a:solidFill>
              </a:rPr>
              <a:t>mala i </a:t>
            </a:r>
            <a:r>
              <a:rPr lang="hr-HR" sz="2200" dirty="0">
                <a:solidFill>
                  <a:srgbClr val="7F7F7F"/>
                </a:solidFill>
              </a:rPr>
              <a:t>srednja </a:t>
            </a:r>
            <a:r>
              <a:rPr lang="hr-HR" sz="2200" dirty="0" smtClean="0">
                <a:solidFill>
                  <a:srgbClr val="7F7F7F"/>
                </a:solidFill>
              </a:rPr>
              <a:t>poduzeća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OBJAVA: </a:t>
            </a:r>
            <a:r>
              <a:rPr lang="hr-HR" sz="2200" dirty="0">
                <a:solidFill>
                  <a:srgbClr val="7F7F7F"/>
                </a:solidFill>
              </a:rPr>
              <a:t>2.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Produljenje turističke sezone i podizanje konkurentnosti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turističke </a:t>
            </a:r>
            <a:r>
              <a:rPr lang="hr-HR" sz="2200" dirty="0">
                <a:solidFill>
                  <a:srgbClr val="7F7F7F"/>
                </a:solidFill>
              </a:rPr>
              <a:t>destinacije kroz povećanje kvalitete i dodatne ponude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hotela</a:t>
            </a:r>
            <a:r>
              <a:rPr lang="hr-HR" sz="2200" dirty="0">
                <a:solidFill>
                  <a:srgbClr val="7F7F7F"/>
                </a:solidFill>
              </a:rPr>
              <a:t>, ponude tematskih parkova, poboljšanjem kvalitete i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dodatne </a:t>
            </a:r>
            <a:r>
              <a:rPr lang="hr-HR" sz="2200" dirty="0">
                <a:solidFill>
                  <a:srgbClr val="7F7F7F"/>
                </a:solidFill>
              </a:rPr>
              <a:t>ponude kampova i stvaranjem novih proizvoda u </a:t>
            </a:r>
            <a:r>
              <a:rPr lang="hr-HR" sz="2200" dirty="0" smtClean="0">
                <a:solidFill>
                  <a:srgbClr val="7F7F7F"/>
                </a:solidFill>
              </a:rPr>
              <a:t>ponudi </a:t>
            </a:r>
          </a:p>
          <a:p>
            <a:r>
              <a:rPr lang="hr-HR" sz="2200" dirty="0" smtClean="0">
                <a:solidFill>
                  <a:srgbClr val="7F7F7F"/>
                </a:solidFill>
              </a:rPr>
              <a:t>luka nautičkog </a:t>
            </a:r>
            <a:r>
              <a:rPr lang="hr-HR" sz="2200" dirty="0">
                <a:solidFill>
                  <a:srgbClr val="7F7F7F"/>
                </a:solidFill>
              </a:rPr>
              <a:t>turizma - marina.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656528"/>
            <a:ext cx="75422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PODUZETNIŠTVO U TURIZMU </a:t>
            </a:r>
            <a:endParaRPr lang="hr-HR" sz="2400" dirty="0" smtClean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8960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553011" y="433921"/>
            <a:ext cx="7620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400" b="1" dirty="0" smtClean="0"/>
              <a:t> </a:t>
            </a:r>
            <a:r>
              <a:rPr lang="hr-HR" sz="2400" b="1" dirty="0" smtClean="0">
                <a:solidFill>
                  <a:srgbClr val="3A96BB"/>
                </a:solidFill>
              </a:rPr>
              <a:t>7. INOVACIJE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134926"/>
            <a:ext cx="8307388" cy="3823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1600" b="1" dirty="0">
                <a:solidFill>
                  <a:srgbClr val="3A96BB"/>
                </a:solidFill>
              </a:rPr>
              <a:t>IZNOS SREDSTAVA:</a:t>
            </a:r>
            <a:r>
              <a:rPr lang="hr-HR" sz="1600" dirty="0">
                <a:solidFill>
                  <a:srgbClr val="3A96BB"/>
                </a:solidFill>
              </a:rPr>
              <a:t> </a:t>
            </a:r>
            <a:r>
              <a:rPr lang="hr-HR" sz="1600" dirty="0" smtClean="0">
                <a:solidFill>
                  <a:srgbClr val="7F7F7F"/>
                </a:solidFill>
              </a:rPr>
              <a:t>608.000.000 kuna</a:t>
            </a:r>
          </a:p>
          <a:p>
            <a:endParaRPr lang="hr-HR" sz="1600" dirty="0"/>
          </a:p>
          <a:p>
            <a:r>
              <a:rPr lang="hr-HR" sz="1600" b="1" dirty="0">
                <a:solidFill>
                  <a:srgbClr val="3A96BB"/>
                </a:solidFill>
              </a:rPr>
              <a:t>KORISNICI: </a:t>
            </a:r>
            <a:r>
              <a:rPr lang="hr-HR" sz="1600" dirty="0">
                <a:solidFill>
                  <a:srgbClr val="7F7F7F"/>
                </a:solidFill>
              </a:rPr>
              <a:t>Mikro, </a:t>
            </a:r>
            <a:r>
              <a:rPr lang="hr-HR" sz="1600" dirty="0" smtClean="0">
                <a:solidFill>
                  <a:srgbClr val="7F7F7F"/>
                </a:solidFill>
              </a:rPr>
              <a:t>mala i </a:t>
            </a:r>
            <a:r>
              <a:rPr lang="hr-HR" sz="1600" dirty="0">
                <a:solidFill>
                  <a:srgbClr val="7F7F7F"/>
                </a:solidFill>
              </a:rPr>
              <a:t>srednja </a:t>
            </a:r>
            <a:r>
              <a:rPr lang="hr-HR" sz="1600" dirty="0" smtClean="0">
                <a:solidFill>
                  <a:srgbClr val="7F7F7F"/>
                </a:solidFill>
              </a:rPr>
              <a:t>poduzeća</a:t>
            </a:r>
          </a:p>
          <a:p>
            <a:endParaRPr lang="hr-HR" sz="1600" dirty="0"/>
          </a:p>
          <a:p>
            <a:r>
              <a:rPr lang="hr-HR" sz="1600" b="1" dirty="0">
                <a:solidFill>
                  <a:srgbClr val="3A96BB"/>
                </a:solidFill>
              </a:rPr>
              <a:t>OBJAVA: </a:t>
            </a:r>
            <a:r>
              <a:rPr lang="hr-HR" sz="1600" dirty="0">
                <a:solidFill>
                  <a:srgbClr val="7F7F7F"/>
                </a:solidFill>
              </a:rPr>
              <a:t>2. kvartal 2015. </a:t>
            </a:r>
            <a:r>
              <a:rPr lang="hr-HR" sz="16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1600" dirty="0"/>
          </a:p>
          <a:p>
            <a:r>
              <a:rPr lang="hr-HR" sz="1600" b="1" dirty="0">
                <a:solidFill>
                  <a:srgbClr val="3A96BB"/>
                </a:solidFill>
              </a:rPr>
              <a:t>CILJ: </a:t>
            </a:r>
            <a:endParaRPr lang="hr-HR" sz="1600" b="1" dirty="0" smtClean="0">
              <a:solidFill>
                <a:srgbClr val="3A96BB"/>
              </a:solidFill>
            </a:endParaRPr>
          </a:p>
          <a:p>
            <a:endParaRPr lang="hr-HR" sz="1600" dirty="0"/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600" dirty="0" smtClean="0">
                <a:solidFill>
                  <a:srgbClr val="7F7F7F"/>
                </a:solidFill>
              </a:rPr>
              <a:t>komercijalizacija </a:t>
            </a:r>
            <a:r>
              <a:rPr lang="hr-HR" sz="1600" dirty="0">
                <a:solidFill>
                  <a:srgbClr val="7F7F7F"/>
                </a:solidFill>
              </a:rPr>
              <a:t>rezultata istraživanja i razvoja (koju provode mala i srednja poduzeća sama ili kupljena na tržištu) u poslovnu </a:t>
            </a:r>
            <a:r>
              <a:rPr lang="hr-HR" sz="1600" dirty="0" smtClean="0">
                <a:solidFill>
                  <a:srgbClr val="7F7F7F"/>
                </a:solidFill>
              </a:rPr>
              <a:t>aktivnost</a:t>
            </a:r>
            <a:endParaRPr lang="hr-HR" sz="1600" dirty="0">
              <a:solidFill>
                <a:srgbClr val="7F7F7F"/>
              </a:solidFill>
            </a:endParaRP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600" dirty="0" smtClean="0">
                <a:solidFill>
                  <a:srgbClr val="7F7F7F"/>
                </a:solidFill>
              </a:rPr>
              <a:t>transfer </a:t>
            </a:r>
            <a:r>
              <a:rPr lang="hr-HR" sz="1600" dirty="0">
                <a:solidFill>
                  <a:srgbClr val="7F7F7F"/>
                </a:solidFill>
              </a:rPr>
              <a:t>tehnologije, inovativni razvoj novih ili znatno poboljšanih postojećih roba, usluga ili procesa koji provode mala i srednja poduzeća </a:t>
            </a:r>
            <a:r>
              <a:rPr lang="hr-HR" sz="1600" dirty="0" smtClean="0">
                <a:solidFill>
                  <a:srgbClr val="7F7F7F"/>
                </a:solidFill>
              </a:rPr>
              <a:t>sama</a:t>
            </a:r>
            <a:endParaRPr lang="hr-HR" sz="1600" dirty="0">
              <a:solidFill>
                <a:srgbClr val="7F7F7F"/>
              </a:solidFill>
            </a:endParaRP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600" dirty="0" smtClean="0">
                <a:solidFill>
                  <a:srgbClr val="7F7F7F"/>
                </a:solidFill>
              </a:rPr>
              <a:t>stjecanje</a:t>
            </a:r>
            <a:r>
              <a:rPr lang="hr-HR" sz="1600" dirty="0">
                <a:solidFill>
                  <a:srgbClr val="7F7F7F"/>
                </a:solidFill>
              </a:rPr>
              <a:t>, provjera i obrana patenata i druge nematerijalne imovine, stjecanje prava intelektualnog </a:t>
            </a:r>
            <a:r>
              <a:rPr lang="hr-HR" sz="1600" dirty="0" smtClean="0">
                <a:solidFill>
                  <a:srgbClr val="7F7F7F"/>
                </a:solidFill>
              </a:rPr>
              <a:t>vlasništva</a:t>
            </a:r>
            <a:endParaRPr lang="hr-HR" sz="1600" dirty="0">
              <a:solidFill>
                <a:srgbClr val="7F7F7F"/>
              </a:solidFill>
            </a:endParaRP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600" dirty="0" smtClean="0">
                <a:solidFill>
                  <a:srgbClr val="7F7F7F"/>
                </a:solidFill>
              </a:rPr>
              <a:t>uključivanje </a:t>
            </a:r>
            <a:r>
              <a:rPr lang="hr-HR" sz="1600" dirty="0">
                <a:solidFill>
                  <a:srgbClr val="7F7F7F"/>
                </a:solidFill>
              </a:rPr>
              <a:t>visoko kvalificiranog osoblja iz sektora istraživanja i širenje znanja;</a:t>
            </a: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600" dirty="0" smtClean="0">
                <a:solidFill>
                  <a:srgbClr val="7F7F7F"/>
                </a:solidFill>
              </a:rPr>
              <a:t>usluge </a:t>
            </a:r>
            <a:r>
              <a:rPr lang="hr-HR" sz="1600" dirty="0">
                <a:solidFill>
                  <a:srgbClr val="7F7F7F"/>
                </a:solidFill>
              </a:rPr>
              <a:t>savjetovanja i podrške za inovacije, uključujući i savjetovanja za mala i srednja poduzeća za zaštitu prava intelektualnog vlasništva i </a:t>
            </a:r>
            <a:r>
              <a:rPr lang="hr-HR" sz="1600" dirty="0" smtClean="0">
                <a:solidFill>
                  <a:srgbClr val="7F7F7F"/>
                </a:solidFill>
              </a:rPr>
              <a:t>upravljanja</a:t>
            </a:r>
            <a:endParaRPr lang="hr-HR" sz="1600" dirty="0">
              <a:solidFill>
                <a:srgbClr val="7F7F7F"/>
              </a:solidFill>
            </a:endParaRP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600" dirty="0" smtClean="0">
                <a:solidFill>
                  <a:srgbClr val="7F7F7F"/>
                </a:solidFill>
              </a:rPr>
              <a:t>sudjelovanje </a:t>
            </a:r>
            <a:r>
              <a:rPr lang="hr-HR" sz="1600" dirty="0">
                <a:solidFill>
                  <a:srgbClr val="7F7F7F"/>
                </a:solidFill>
              </a:rPr>
              <a:t>malih i srednjih poduzeća u međunarodnim programima za inovacije, kako bi se povećala njihova stopa uspjeha</a:t>
            </a: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600" b="1" dirty="0"/>
              <a:t> </a:t>
            </a:r>
            <a:endParaRPr lang="hr-HR" sz="1600" dirty="0"/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2036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633412" y="675230"/>
            <a:ext cx="7966604" cy="770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8. JAČANJE KAPACITETA ORGANIZACIJA ZA PODRŠKU POSLOVANJU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33412" y="1798163"/>
            <a:ext cx="8307388" cy="3693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1700" b="1" dirty="0">
                <a:solidFill>
                  <a:srgbClr val="3A96BB"/>
                </a:solidFill>
              </a:rPr>
              <a:t>IZNOS SREDSTAVA:</a:t>
            </a:r>
            <a:r>
              <a:rPr lang="hr-HR" sz="1700" dirty="0">
                <a:solidFill>
                  <a:srgbClr val="3A96BB"/>
                </a:solidFill>
              </a:rPr>
              <a:t> </a:t>
            </a:r>
            <a:r>
              <a:rPr lang="hr-HR" sz="1700" dirty="0" smtClean="0">
                <a:solidFill>
                  <a:srgbClr val="7F7F7F"/>
                </a:solidFill>
              </a:rPr>
              <a:t>76.000.000 kuna</a:t>
            </a:r>
          </a:p>
          <a:p>
            <a:endParaRPr lang="hr-HR" sz="1700" dirty="0"/>
          </a:p>
          <a:p>
            <a:r>
              <a:rPr lang="hr-HR" sz="1700" b="1" dirty="0">
                <a:solidFill>
                  <a:srgbClr val="3A96BB"/>
                </a:solidFill>
              </a:rPr>
              <a:t>KORISNICI: </a:t>
            </a:r>
            <a:r>
              <a:rPr lang="hr-HR" sz="1700" dirty="0" smtClean="0">
                <a:solidFill>
                  <a:srgbClr val="7F7F7F"/>
                </a:solidFill>
              </a:rPr>
              <a:t>HAMAG-BICRO</a:t>
            </a:r>
          </a:p>
          <a:p>
            <a:endParaRPr lang="hr-HR" sz="1700" dirty="0"/>
          </a:p>
          <a:p>
            <a:r>
              <a:rPr lang="hr-HR" sz="1700" b="1" dirty="0">
                <a:solidFill>
                  <a:srgbClr val="3A96BB"/>
                </a:solidFill>
              </a:rPr>
              <a:t>OBJAVA: </a:t>
            </a:r>
            <a:r>
              <a:rPr lang="hr-HR" sz="1700" dirty="0">
                <a:solidFill>
                  <a:srgbClr val="7F7F7F"/>
                </a:solidFill>
              </a:rPr>
              <a:t>2. kvartal 2015. </a:t>
            </a:r>
            <a:r>
              <a:rPr lang="hr-HR" sz="17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1700" dirty="0"/>
          </a:p>
          <a:p>
            <a:r>
              <a:rPr lang="hr-HR" sz="1700" b="1" dirty="0">
                <a:solidFill>
                  <a:srgbClr val="3A96BB"/>
                </a:solidFill>
              </a:rPr>
              <a:t>CILJ: </a:t>
            </a:r>
            <a:endParaRPr lang="hr-HR" sz="1700" b="1" dirty="0" smtClean="0">
              <a:solidFill>
                <a:srgbClr val="3A96BB"/>
              </a:solidFill>
            </a:endParaRPr>
          </a:p>
          <a:p>
            <a:endParaRPr lang="hr-HR" sz="1700" dirty="0">
              <a:solidFill>
                <a:srgbClr val="7F7F7F"/>
              </a:solidFill>
            </a:endParaRP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700" dirty="0" smtClean="0">
                <a:solidFill>
                  <a:srgbClr val="7F7F7F"/>
                </a:solidFill>
              </a:rPr>
              <a:t>Osigurati </a:t>
            </a:r>
            <a:r>
              <a:rPr lang="hr-HR" sz="1700" dirty="0">
                <a:solidFill>
                  <a:srgbClr val="7F7F7F"/>
                </a:solidFill>
              </a:rPr>
              <a:t>odgovarajuću podršku poslovanju centara unutar koje poduzetnici mogu koristiti različite usluge za unapređenje svog poslovanja</a:t>
            </a: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700" dirty="0" smtClean="0">
                <a:solidFill>
                  <a:srgbClr val="7F7F7F"/>
                </a:solidFill>
              </a:rPr>
              <a:t>Potaknuti </a:t>
            </a:r>
            <a:r>
              <a:rPr lang="hr-HR" sz="1700" dirty="0">
                <a:solidFill>
                  <a:srgbClr val="7F7F7F"/>
                </a:solidFill>
              </a:rPr>
              <a:t>razvoj specijaliziranih centara unutar kojih će poduzeća koristiti različite resurse potrebne za njihov rast i razvoj</a:t>
            </a:r>
          </a:p>
          <a:p>
            <a:pPr marL="285750" indent="-28575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hr-HR" sz="1700" dirty="0" smtClean="0">
                <a:solidFill>
                  <a:srgbClr val="7F7F7F"/>
                </a:solidFill>
              </a:rPr>
              <a:t>Pomoći </a:t>
            </a:r>
            <a:r>
              <a:rPr lang="hr-HR" sz="1700" dirty="0">
                <a:solidFill>
                  <a:srgbClr val="7F7F7F"/>
                </a:solidFill>
              </a:rPr>
              <a:t>razvoj konkurentnih centara koji će se razvijati kao prepoznati centri, te omogućiti usavršavanje studenata, potencijalnih i postojećih poduzetnika i rad na razvojnim projektima koji su povezani s gospodarskim granama u Hrvatskoj</a:t>
            </a:r>
            <a:endParaRPr lang="hr-HR" sz="1700" b="1" dirty="0" smtClean="0">
              <a:solidFill>
                <a:srgbClr val="7F7F7F"/>
              </a:solidFill>
              <a:latin typeface="Calibri"/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9037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 bwMode="auto">
          <a:xfrm>
            <a:off x="250825" y="1826109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r-HR" sz="2400" b="1" dirty="0" smtClean="0"/>
              <a:t>CILJ </a:t>
            </a:r>
            <a:r>
              <a:rPr lang="en-US" sz="2400" b="1" dirty="0" smtClean="0"/>
              <a:t>NATJEČAJA</a:t>
            </a:r>
            <a:endParaRPr lang="pl-PL" sz="2400" b="1" dirty="0"/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7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51520" y="2220491"/>
            <a:ext cx="889248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Podizanje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konkurentnosti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hrvatskog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turizma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kroz</a:t>
            </a:r>
            <a:r>
              <a:rPr lang="en-US" sz="2000" b="1" dirty="0" smtClean="0">
                <a:solidFill>
                  <a:srgbClr val="3191B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hr-HR" sz="2000" b="1" dirty="0" smtClean="0">
              <a:solidFill>
                <a:srgbClr val="3191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 smtClean="0">
              <a:solidFill>
                <a:srgbClr val="3191B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razvoj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ponude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složenih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inovativnih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kreativnih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turističkih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proizvoda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povećanje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razine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zauzetosti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smještajnih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kapaciteta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produljenje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sezone</a:t>
            </a:r>
            <a:endParaRPr lang="en-US" sz="2000" dirty="0" smtClean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povećanje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prosječne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potrošnje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danu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boravka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povećanje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razine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zaposlenosti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samozapošljavanja</a:t>
            </a:r>
            <a:endParaRPr lang="en-US" sz="2000" dirty="0" smtClean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umrežavanje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drugim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pružateljima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turističkih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usluga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destinacijskoj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razini</a:t>
            </a:r>
            <a:r>
              <a:rPr lang="en-US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Clr>
                <a:srgbClr val="3A96BB"/>
              </a:buClr>
              <a:buFont typeface="Arial" panose="020B0604020202020204" pitchFamily="34" charset="0"/>
              <a:buChar char="•"/>
            </a:pPr>
            <a:r>
              <a:rPr lang="vi-VN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unapređenje međunarodne prepoznatljivosti </a:t>
            </a:r>
          </a:p>
          <a:p>
            <a:endParaRPr lang="en-US" dirty="0"/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/>
              <a:t>KONKURENTNOST</a:t>
            </a:r>
            <a:endParaRPr lang="es-HN" sz="3200" b="1" dirty="0">
              <a:solidFill>
                <a:srgbClr val="FFC000"/>
              </a:solidFill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1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893137"/>
            <a:ext cx="8307388" cy="296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200" b="1" dirty="0">
                <a:solidFill>
                  <a:srgbClr val="3A96BB"/>
                </a:solidFill>
              </a:rPr>
              <a:t>IZNOS SREDSTAVA:</a:t>
            </a:r>
            <a:r>
              <a:rPr lang="hr-HR" sz="2200" dirty="0">
                <a:solidFill>
                  <a:srgbClr val="3A96BB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152.200.000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Mikro, mala i srednja </a:t>
            </a:r>
            <a:r>
              <a:rPr lang="hr-HR" sz="2200" dirty="0" smtClean="0">
                <a:solidFill>
                  <a:srgbClr val="7F7F7F"/>
                </a:solidFill>
              </a:rPr>
              <a:t>poduzeća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OBJAVA: </a:t>
            </a:r>
            <a:r>
              <a:rPr lang="hr-HR" sz="2200" dirty="0">
                <a:solidFill>
                  <a:srgbClr val="7F7F7F"/>
                </a:solidFill>
              </a:rPr>
              <a:t>2.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Povećanje prihoda od prodaje malih i srednjih poduzeća u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inozemstvu </a:t>
            </a:r>
            <a:r>
              <a:rPr lang="hr-HR" sz="2200" dirty="0">
                <a:solidFill>
                  <a:srgbClr val="7F7F7F"/>
                </a:solidFill>
              </a:rPr>
              <a:t>čime se doprinosi povećanju udjela izvoza malih i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srednjih </a:t>
            </a:r>
            <a:r>
              <a:rPr lang="hr-HR" sz="2200" dirty="0">
                <a:solidFill>
                  <a:srgbClr val="7F7F7F"/>
                </a:solidFill>
              </a:rPr>
              <a:t>poduzeća u ukupnom izvozu robe.</a:t>
            </a:r>
          </a:p>
          <a:p>
            <a:r>
              <a:rPr lang="hr-HR" sz="1600" dirty="0"/>
              <a:t> 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2" name="TekstniOkvir 1"/>
          <p:cNvSpPr txBox="1"/>
          <p:nvPr/>
        </p:nvSpPr>
        <p:spPr>
          <a:xfrm>
            <a:off x="649475" y="639094"/>
            <a:ext cx="7724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400" b="1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INTERNACIONALIZACIJA POSLOVANJA PODUZETNIKA</a:t>
            </a:r>
            <a:endParaRPr lang="hr-HR" sz="2400" dirty="0">
              <a:solidFill>
                <a:srgbClr val="3A96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0121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 bwMode="auto">
          <a:xfrm>
            <a:off x="593383" y="496480"/>
            <a:ext cx="7966604" cy="76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lang="hr-HR" sz="2000" b="1" dirty="0" smtClean="0"/>
          </a:p>
          <a:p>
            <a:pPr lvl="0"/>
            <a:endParaRPr lang="hr-HR" sz="2000" b="1" dirty="0" smtClean="0"/>
          </a:p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10. INTERNACIONALIZACIJA POSLOVANJA U SURADNJI S PARTNERIMA</a:t>
            </a:r>
            <a:endParaRPr lang="hr-HR" sz="2400" dirty="0" smtClean="0">
              <a:solidFill>
                <a:srgbClr val="3A96BB"/>
              </a:solidFill>
            </a:endParaRPr>
          </a:p>
          <a:p>
            <a:r>
              <a:rPr lang="hr-HR" sz="2000" dirty="0"/>
              <a:t> </a:t>
            </a: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593383" y="1720534"/>
            <a:ext cx="8307388" cy="3666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sz="1600" b="1" dirty="0" smtClean="0"/>
          </a:p>
          <a:p>
            <a:r>
              <a:rPr lang="hr-HR" sz="2200" b="1" dirty="0" smtClean="0">
                <a:solidFill>
                  <a:srgbClr val="3A96BB"/>
                </a:solidFill>
              </a:rPr>
              <a:t>IZNOS </a:t>
            </a:r>
            <a:r>
              <a:rPr lang="hr-HR" sz="2200" b="1" dirty="0">
                <a:solidFill>
                  <a:srgbClr val="3A96BB"/>
                </a:solidFill>
              </a:rPr>
              <a:t>SREDSTAVA:</a:t>
            </a:r>
            <a:r>
              <a:rPr lang="hr-HR" sz="2200" dirty="0">
                <a:solidFill>
                  <a:srgbClr val="3A96BB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76.000.000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MINPO u suradnji s jedinicama regionalne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samouprave </a:t>
            </a:r>
            <a:r>
              <a:rPr lang="hr-HR" sz="2200" dirty="0">
                <a:solidFill>
                  <a:srgbClr val="7F7F7F"/>
                </a:solidFill>
              </a:rPr>
              <a:t>i poduzetničkim potpornim institucijama koje su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uključene </a:t>
            </a:r>
            <a:r>
              <a:rPr lang="hr-HR" sz="2200" dirty="0">
                <a:solidFill>
                  <a:srgbClr val="7F7F7F"/>
                </a:solidFill>
              </a:rPr>
              <a:t>u internacionalizaciju</a:t>
            </a:r>
            <a:r>
              <a:rPr lang="hr-HR" sz="2200" b="1" dirty="0">
                <a:solidFill>
                  <a:srgbClr val="7F7F7F"/>
                </a:solidFill>
              </a:rPr>
              <a:t> </a:t>
            </a:r>
            <a:endParaRPr lang="hr-HR" sz="2200" b="1" dirty="0" smtClean="0">
              <a:solidFill>
                <a:srgbClr val="7F7F7F"/>
              </a:solidFill>
            </a:endParaRPr>
          </a:p>
          <a:p>
            <a:endParaRPr lang="hr-HR" sz="2200" dirty="0"/>
          </a:p>
          <a:p>
            <a:r>
              <a:rPr lang="hr-HR" sz="2200" b="1" dirty="0" smtClean="0">
                <a:solidFill>
                  <a:srgbClr val="3A96BB"/>
                </a:solidFill>
              </a:rPr>
              <a:t>OBJAVA</a:t>
            </a:r>
            <a:r>
              <a:rPr lang="hr-HR" sz="2200" b="1" dirty="0">
                <a:solidFill>
                  <a:srgbClr val="3A96BB"/>
                </a:solidFill>
              </a:rPr>
              <a:t>: </a:t>
            </a:r>
            <a:r>
              <a:rPr lang="hr-HR" sz="2200" dirty="0">
                <a:solidFill>
                  <a:srgbClr val="7F7F7F"/>
                </a:solidFill>
              </a:rPr>
              <a:t>3.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>
              <a:solidFill>
                <a:srgbClr val="3A96BB"/>
              </a:solidFill>
            </a:endParaRPr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Povećanje prihoda od prodaje malih i srednjih poduzeća u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inozemstvu </a:t>
            </a:r>
            <a:r>
              <a:rPr lang="hr-HR" sz="2200" dirty="0">
                <a:solidFill>
                  <a:srgbClr val="7F7F7F"/>
                </a:solidFill>
              </a:rPr>
              <a:t>čime se doprinosi </a:t>
            </a:r>
            <a:endParaRPr lang="hr-HR" sz="2200" b="1" dirty="0">
              <a:solidFill>
                <a:srgbClr val="7F7F7F"/>
              </a:solidFill>
              <a:latin typeface="Calibri"/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4202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8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64596" y="259556"/>
            <a:ext cx="57578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endParaRPr lang="es-HN" sz="4900" b="1" dirty="0">
              <a:solidFill>
                <a:srgbClr val="595959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649475" y="460686"/>
            <a:ext cx="7966604" cy="76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11. UMREŽAVANJE PODUZETNIKA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622741"/>
            <a:ext cx="8307388" cy="37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endParaRPr lang="hr-HR" sz="1600" b="1" dirty="0" smtClean="0"/>
          </a:p>
          <a:p>
            <a:r>
              <a:rPr lang="hr-HR" sz="2200" b="1" dirty="0" smtClean="0">
                <a:solidFill>
                  <a:srgbClr val="3A96BB"/>
                </a:solidFill>
              </a:rPr>
              <a:t>IZNOS </a:t>
            </a:r>
            <a:r>
              <a:rPr lang="hr-HR" sz="2200" b="1" dirty="0">
                <a:solidFill>
                  <a:srgbClr val="3A96BB"/>
                </a:solidFill>
              </a:rPr>
              <a:t>SREDSTAVA:</a:t>
            </a:r>
            <a:r>
              <a:rPr lang="hr-HR" sz="2200" dirty="0">
                <a:solidFill>
                  <a:srgbClr val="3A96BB"/>
                </a:solidFill>
              </a:rPr>
              <a:t> </a:t>
            </a:r>
            <a:r>
              <a:rPr lang="hr-HR" sz="2200" dirty="0" smtClean="0">
                <a:solidFill>
                  <a:srgbClr val="7F7F7F"/>
                </a:solidFill>
              </a:rPr>
              <a:t>304.000.000 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Mikro, mala i srednja </a:t>
            </a:r>
            <a:r>
              <a:rPr lang="hr-HR" sz="2200" dirty="0" smtClean="0">
                <a:solidFill>
                  <a:srgbClr val="7F7F7F"/>
                </a:solidFill>
              </a:rPr>
              <a:t>poduzeća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OBJAVA: </a:t>
            </a:r>
            <a:r>
              <a:rPr lang="hr-HR" sz="2200" dirty="0">
                <a:solidFill>
                  <a:srgbClr val="7F7F7F"/>
                </a:solidFill>
              </a:rPr>
              <a:t>3.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Razvoj malog i srednjeg poduzetništva te razvoj novih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kompetencija </a:t>
            </a:r>
            <a:r>
              <a:rPr lang="hr-HR" sz="2200" dirty="0">
                <a:solidFill>
                  <a:srgbClr val="7F7F7F"/>
                </a:solidFill>
              </a:rPr>
              <a:t>i stvaranje radnih mjesta.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2828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64596" y="259556"/>
            <a:ext cx="57578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endParaRPr lang="es-HN" sz="4900" b="1" dirty="0">
              <a:solidFill>
                <a:srgbClr val="595959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649475" y="480487"/>
            <a:ext cx="7966604" cy="76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lang="hr-HR" sz="2000" b="1" dirty="0" smtClean="0"/>
          </a:p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12. SAVJETODAVNE USLUGE KROZ PODUZETNIČKE INSTITUCIJE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649475" y="1889124"/>
            <a:ext cx="8307388" cy="37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hr-HR" sz="2200" b="1" dirty="0" smtClean="0">
                <a:solidFill>
                  <a:srgbClr val="3A96BB"/>
                </a:solidFill>
              </a:rPr>
              <a:t>IZNOS </a:t>
            </a:r>
            <a:r>
              <a:rPr lang="hr-HR" sz="2200" b="1" dirty="0">
                <a:solidFill>
                  <a:srgbClr val="3A96BB"/>
                </a:solidFill>
              </a:rPr>
              <a:t>SREDSTAVA:</a:t>
            </a:r>
            <a:r>
              <a:rPr lang="hr-HR" sz="2200" dirty="0">
                <a:solidFill>
                  <a:srgbClr val="3A96BB"/>
                </a:solidFill>
              </a:rPr>
              <a:t> </a:t>
            </a:r>
            <a:r>
              <a:rPr lang="hr-HR" sz="2200" dirty="0">
                <a:solidFill>
                  <a:srgbClr val="7F7F7F"/>
                </a:solidFill>
              </a:rPr>
              <a:t>326.800.000,00 </a:t>
            </a:r>
            <a:r>
              <a:rPr lang="hr-HR" sz="2200" dirty="0" smtClean="0">
                <a:solidFill>
                  <a:srgbClr val="7F7F7F"/>
                </a:solidFill>
              </a:rPr>
              <a:t>kuna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KORISNICI: </a:t>
            </a:r>
            <a:r>
              <a:rPr lang="hr-HR" sz="2200" dirty="0">
                <a:solidFill>
                  <a:srgbClr val="7F7F7F"/>
                </a:solidFill>
              </a:rPr>
              <a:t>Mikro, mala i srednja </a:t>
            </a:r>
            <a:r>
              <a:rPr lang="hr-HR" sz="2200" dirty="0" smtClean="0">
                <a:solidFill>
                  <a:srgbClr val="7F7F7F"/>
                </a:solidFill>
              </a:rPr>
              <a:t>poduzeća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OBJAVA: </a:t>
            </a:r>
            <a:r>
              <a:rPr lang="hr-HR" sz="2200" dirty="0">
                <a:solidFill>
                  <a:srgbClr val="7F7F7F"/>
                </a:solidFill>
              </a:rPr>
              <a:t>3. kvartal 2015. </a:t>
            </a:r>
            <a:r>
              <a:rPr lang="hr-HR" sz="2200" dirty="0" smtClean="0">
                <a:solidFill>
                  <a:srgbClr val="7F7F7F"/>
                </a:solidFill>
              </a:rPr>
              <a:t>godine</a:t>
            </a:r>
          </a:p>
          <a:p>
            <a:endParaRPr lang="hr-HR" sz="2200" dirty="0"/>
          </a:p>
          <a:p>
            <a:r>
              <a:rPr lang="hr-HR" sz="2200" b="1" dirty="0">
                <a:solidFill>
                  <a:srgbClr val="3A96BB"/>
                </a:solidFill>
              </a:rPr>
              <a:t>CILJ: </a:t>
            </a:r>
            <a:r>
              <a:rPr lang="hr-HR" sz="2200" dirty="0">
                <a:solidFill>
                  <a:srgbClr val="7F7F7F"/>
                </a:solidFill>
              </a:rPr>
              <a:t>Poboljšan pristup visokokvalitetnim uslugama za male i </a:t>
            </a:r>
            <a:endParaRPr lang="hr-HR" sz="2200" dirty="0" smtClean="0">
              <a:solidFill>
                <a:srgbClr val="7F7F7F"/>
              </a:solidFill>
            </a:endParaRPr>
          </a:p>
          <a:p>
            <a:r>
              <a:rPr lang="hr-HR" sz="2200" dirty="0" smtClean="0">
                <a:solidFill>
                  <a:srgbClr val="7F7F7F"/>
                </a:solidFill>
              </a:rPr>
              <a:t>srednje </a:t>
            </a:r>
            <a:r>
              <a:rPr lang="hr-HR" sz="2200" dirty="0">
                <a:solidFill>
                  <a:srgbClr val="7F7F7F"/>
                </a:solidFill>
              </a:rPr>
              <a:t>poduzetnike koji su spremni za razvoj, inovacije i rast.</a:t>
            </a: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</a:rPr>
              <a:t>eu</a:t>
            </a:r>
            <a:r>
              <a:rPr lang="hr-HR" sz="1200" b="1" dirty="0">
                <a:solidFill>
                  <a:srgbClr val="0EB1E7"/>
                </a:solidFill>
              </a:rPr>
              <a:t>-projekti</a:t>
            </a:r>
            <a:r>
              <a:rPr lang="es-HN" sz="1200" b="1" dirty="0">
                <a:solidFill>
                  <a:srgbClr val="404040"/>
                </a:solidFill>
              </a:rPr>
              <a:t>.</a:t>
            </a:r>
            <a:r>
              <a:rPr lang="hr-HR" sz="1200" b="1" dirty="0">
                <a:solidFill>
                  <a:srgbClr val="404040"/>
                </a:solidFill>
              </a:rPr>
              <a:t>info</a:t>
            </a:r>
            <a:endParaRPr lang="es-HN" sz="1200" b="1" dirty="0">
              <a:solidFill>
                <a:srgbClr val="FFC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5452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38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49475" y="530738"/>
            <a:ext cx="8188323" cy="6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13. SEECEL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-257866" y="1252036"/>
            <a:ext cx="7972425" cy="450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indent="0">
              <a:buClr>
                <a:srgbClr val="3A96BB"/>
              </a:buClr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 marL="0" indent="0">
              <a:buClr>
                <a:srgbClr val="3A96BB"/>
              </a:buClr>
            </a:pPr>
            <a:r>
              <a:rPr lang="hr-HR" sz="2200" b="1" dirty="0" smtClean="0">
                <a:solidFill>
                  <a:srgbClr val="7F7F7F"/>
                </a:solidFill>
              </a:rPr>
              <a:t>	</a:t>
            </a:r>
            <a:endParaRPr lang="hr-HR" sz="2000" b="1" dirty="0" smtClean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649476" y="1676597"/>
            <a:ext cx="7723000" cy="3601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hr-HR" sz="20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SREDSTAVA:</a:t>
            </a:r>
            <a:r>
              <a:rPr lang="hr-HR" sz="20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60.751.478,00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MINPO</a:t>
            </a:r>
          </a:p>
          <a:p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OBJAVA: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kvartal 2015.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</a:p>
          <a:p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0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Fizička infrastruktura dostupna za SEECEL, koja služi kao centar za provedbu razvojna politika u cijelo životnom obrazovanju i kao centar znanja za obrazovanje o poduzetništvu zemalja dunavske regije, a što omogućuje razvoj poduzetnički pismenih društava </a:t>
            </a:r>
            <a:r>
              <a:rPr lang="hr-HR" sz="20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doprinosi </a:t>
            </a:r>
            <a:r>
              <a:rPr lang="hr-HR" sz="20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gospodarskom razvoju u cijeloj regiji.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7862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  <p:bldP spid="6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49475" y="640275"/>
            <a:ext cx="8188323" cy="6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14. PROMIDŽBA PODUZETNIŠTVA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132292" y="1339403"/>
            <a:ext cx="7972425" cy="450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indent="0">
              <a:buClr>
                <a:srgbClr val="3A96BB"/>
              </a:buClr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 marL="0" indent="0">
              <a:buClr>
                <a:srgbClr val="3A96BB"/>
              </a:buClr>
            </a:pPr>
            <a:r>
              <a:rPr lang="hr-HR" sz="2200" b="1" dirty="0" smtClean="0">
                <a:solidFill>
                  <a:srgbClr val="7F7F7F"/>
                </a:solidFill>
              </a:rPr>
              <a:t>	</a:t>
            </a:r>
            <a:endParaRPr lang="hr-HR" sz="2000" b="1" dirty="0" smtClean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649475" y="1386015"/>
            <a:ext cx="6157745" cy="3601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IZNOS SREDSTAVA:</a:t>
            </a:r>
            <a:r>
              <a:rPr lang="hr-HR" sz="22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76.000.000,00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kuna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KORISNICI:</a:t>
            </a:r>
            <a:r>
              <a:rPr lang="hr-HR" sz="2200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MINPO i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HAMAG-BICRO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OBJAVA: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kvartal 2015.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b="1" dirty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CILJ: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Poboljšanje statusa poduzetništva u društvu.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1832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  <p:bldP spid="6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649475" y="797865"/>
            <a:ext cx="8188323" cy="6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hr-HR" sz="2400" b="1" dirty="0" smtClean="0">
                <a:solidFill>
                  <a:srgbClr val="3A96BB"/>
                </a:solidFill>
              </a:rPr>
              <a:t>3.6. TREĆE PROGRAMSKO PODRUČJE – LAKŠI PRISTUP FINANCIRANJU</a:t>
            </a:r>
            <a:endParaRPr lang="hr-HR" sz="2400" dirty="0">
              <a:solidFill>
                <a:srgbClr val="3A96BB"/>
              </a:solidFill>
            </a:endParaRPr>
          </a:p>
        </p:txBody>
      </p:sp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132292" y="1339403"/>
            <a:ext cx="7972425" cy="450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indent="0">
              <a:buClr>
                <a:srgbClr val="3A96BB"/>
              </a:buClr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 marL="0" indent="0">
              <a:buClr>
                <a:srgbClr val="3A96BB"/>
              </a:buClr>
            </a:pPr>
            <a:r>
              <a:rPr lang="hr-HR" sz="2200" b="1" dirty="0" smtClean="0">
                <a:solidFill>
                  <a:srgbClr val="7F7F7F"/>
                </a:solidFill>
              </a:rPr>
              <a:t>	</a:t>
            </a:r>
            <a:endParaRPr lang="hr-HR" sz="2000" b="1" dirty="0" smtClean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649475" y="1956577"/>
            <a:ext cx="7608700" cy="3601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3.6.1.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Jamstveni programi</a:t>
            </a:r>
          </a:p>
          <a:p>
            <a:endParaRPr lang="hr-HR" sz="22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3.6.2.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krediti – prvi korak u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poduzetništvo</a:t>
            </a:r>
          </a:p>
          <a:p>
            <a:endParaRPr lang="hr-HR" sz="22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3.6.3.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Subvencioniranje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kamata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poduzetnicima</a:t>
            </a:r>
          </a:p>
          <a:p>
            <a:endParaRPr lang="hr-HR" sz="22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3.6.4.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Subvencija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kamata na kredite hrvatske banke za obnovu i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razvitak</a:t>
            </a:r>
          </a:p>
          <a:p>
            <a:endParaRPr lang="hr-HR" sz="22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3.6.5.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Ulaganje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fondove za gospodarsku suradnju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7729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8" grpId="0"/>
      <p:bldP spid="6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2 Marcador de contenido"/>
          <p:cNvSpPr txBox="1">
            <a:spLocks/>
          </p:cNvSpPr>
          <p:nvPr/>
        </p:nvSpPr>
        <p:spPr bwMode="auto">
          <a:xfrm>
            <a:off x="132292" y="1339403"/>
            <a:ext cx="7972425" cy="450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indent="0">
              <a:buClr>
                <a:srgbClr val="3A96BB"/>
              </a:buClr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>
              <a:buClr>
                <a:srgbClr val="3A96BB"/>
              </a:buClr>
              <a:buFont typeface="Arial" panose="020B0604020202020204" pitchFamily="34" charset="0"/>
              <a:buChar char="•"/>
            </a:pPr>
            <a:endParaRPr lang="hr-HR" sz="2200" b="1" dirty="0" smtClean="0">
              <a:solidFill>
                <a:srgbClr val="7F7F7F"/>
              </a:solidFill>
            </a:endParaRPr>
          </a:p>
          <a:p>
            <a:pPr marL="0" indent="0">
              <a:buClr>
                <a:srgbClr val="3A96BB"/>
              </a:buClr>
            </a:pPr>
            <a:r>
              <a:rPr lang="hr-HR" sz="2200" b="1" dirty="0" smtClean="0">
                <a:solidFill>
                  <a:srgbClr val="7F7F7F"/>
                </a:solidFill>
              </a:rPr>
              <a:t>	</a:t>
            </a:r>
            <a:endParaRPr lang="hr-HR" sz="2000" b="1" dirty="0" smtClean="0">
              <a:solidFill>
                <a:srgbClr val="7F7F7F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649475" y="1230022"/>
            <a:ext cx="8275450" cy="3601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3.6.6.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poduzetničkog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kapitala</a:t>
            </a:r>
          </a:p>
          <a:p>
            <a:endParaRPr lang="hr-HR" sz="22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3.6.7.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Hrvatski </a:t>
            </a:r>
            <a:r>
              <a:rPr lang="hr-HR" sz="2200" dirty="0" err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seed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</a:t>
            </a:r>
          </a:p>
          <a:p>
            <a:endParaRPr lang="hr-HR" sz="22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3.6.8.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poticanja ulaganja u vlasnički kapital inovativnih subjekata malog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gospodarstva</a:t>
            </a:r>
          </a:p>
          <a:p>
            <a:endParaRPr lang="hr-HR" sz="22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 smtClean="0">
                <a:solidFill>
                  <a:srgbClr val="3A96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3.6.9. </a:t>
            </a:r>
            <a:r>
              <a:rPr lang="hr-HR" sz="22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Regionalni </a:t>
            </a:r>
            <a:r>
              <a:rPr lang="hr-HR" sz="22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 rizičnog kapitala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649475" y="188913"/>
            <a:ext cx="631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PODUZETNIČKI IMPULS 2015</a:t>
            </a:r>
            <a:endParaRPr lang="hr-H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823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6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98461" y="2333624"/>
            <a:ext cx="8188323" cy="622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hr-HR" sz="4900" b="1" dirty="0" smtClean="0">
                <a:solidFill>
                  <a:srgbClr val="595959"/>
                </a:solidFill>
              </a:rPr>
              <a:t>PITANJA</a:t>
            </a:r>
            <a:endParaRPr lang="es-HN" sz="4900" b="1" dirty="0">
              <a:solidFill>
                <a:srgbClr val="595959"/>
              </a:solidFill>
            </a:endParaRPr>
          </a:p>
        </p:txBody>
      </p:sp>
      <p:pic>
        <p:nvPicPr>
          <p:cNvPr id="3078" name="Imagen 26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90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1 Título"/>
          <p:cNvSpPr txBox="1">
            <a:spLocks/>
          </p:cNvSpPr>
          <p:nvPr/>
        </p:nvSpPr>
        <p:spPr bwMode="auto">
          <a:xfrm>
            <a:off x="6969125" y="188915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8461" y="1293815"/>
            <a:ext cx="8426451" cy="558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s-HN" sz="36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79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Imagen 26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5" name="Rectangle 2"/>
          <p:cNvSpPr>
            <a:spLocks noChangeArrowheads="1"/>
          </p:cNvSpPr>
          <p:nvPr/>
        </p:nvSpPr>
        <p:spPr bwMode="auto">
          <a:xfrm>
            <a:off x="6372225" y="260350"/>
            <a:ext cx="25209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 pitchFamily="34" charset="0"/>
                <a:cs typeface="Arial" pitchFamily="34" charset="0"/>
              </a:rPr>
              <a:t>www.</a:t>
            </a:r>
            <a:r>
              <a:rPr lang="hr-HR" sz="1200" b="1">
                <a:solidFill>
                  <a:srgbClr val="0EB1E7"/>
                </a:solidFill>
                <a:latin typeface="HelveticaNeueLT Std" pitchFamily="34" charset="0"/>
                <a:cs typeface="Arial" pitchFamily="34" charset="0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 pitchFamily="34" charset="0"/>
                <a:cs typeface="Arial" pitchFamily="34" charset="0"/>
              </a:rPr>
              <a:t>.</a:t>
            </a:r>
            <a:r>
              <a:rPr lang="hr-HR" sz="1200" b="1">
                <a:solidFill>
                  <a:srgbClr val="404040"/>
                </a:solidFill>
                <a:latin typeface="HelveticaNeueLT Std" pitchFamily="34" charset="0"/>
                <a:cs typeface="Arial" pitchFamily="34" charset="0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 bwMode="auto">
          <a:xfrm>
            <a:off x="673100" y="1916485"/>
            <a:ext cx="7643813" cy="21605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hr-HR" sz="49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ZAHVALJUJEMO NA </a:t>
            </a:r>
            <a:r>
              <a:rPr lang="hr-HR" sz="4900" b="1" dirty="0" smtClean="0">
                <a:solidFill>
                  <a:srgbClr val="3191B9"/>
                </a:solidFill>
              </a:rPr>
              <a:t>POVJERENJU</a:t>
            </a:r>
            <a:r>
              <a:rPr lang="hr-HR" sz="49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hr-HR" sz="49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KOJE STE NAM UKAZALI!</a:t>
            </a:r>
          </a:p>
        </p:txBody>
      </p:sp>
    </p:spTree>
    <p:extLst>
      <p:ext uri="{BB962C8B-B14F-4D97-AF65-F5344CB8AC3E}">
        <p14:creationId xmlns:p14="http://schemas.microsoft.com/office/powerpoint/2010/main" val="13426371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116796" y="355944"/>
            <a:ext cx="777686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hr-HR" sz="3600" b="1" dirty="0" smtClean="0"/>
              <a:t>TRI</a:t>
            </a:r>
            <a:r>
              <a:rPr lang="en-US" sz="3600" b="1" dirty="0" smtClean="0"/>
              <a:t> MJERE PROGRAMA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161601" y="965847"/>
            <a:ext cx="8532440" cy="919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NAMJENA BESPOVRATNIH SREDSTAVA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aobljeni pravokutnik 1"/>
          <p:cNvSpPr/>
          <p:nvPr/>
        </p:nvSpPr>
        <p:spPr>
          <a:xfrm>
            <a:off x="179512" y="1988840"/>
            <a:ext cx="2843808" cy="3672408"/>
          </a:xfrm>
          <a:prstGeom prst="roundRect">
            <a:avLst/>
          </a:prstGeom>
          <a:solidFill>
            <a:srgbClr val="3191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MJERA  A: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Povećanje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standarda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kvalitete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dodatne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ponude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diversifikacija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poslovanja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održivi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razvoj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korištenje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novih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tehnologija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poboljšanje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socijalne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uključenosti</a:t>
            </a:r>
            <a:endParaRPr lang="hr-H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aobljeni pravokutnik 1"/>
          <p:cNvSpPr/>
          <p:nvPr/>
        </p:nvSpPr>
        <p:spPr>
          <a:xfrm>
            <a:off x="3203848" y="1988840"/>
            <a:ext cx="2808312" cy="3672408"/>
          </a:xfrm>
          <a:prstGeom prst="roundRect">
            <a:avLst/>
          </a:prstGeom>
          <a:solidFill>
            <a:srgbClr val="3191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 MJERA B: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Razvoj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posebnih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oblika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turizma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subjekte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registrirane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pružanje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usluga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turizmu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ugostiteljstvu</a:t>
            </a:r>
            <a:endParaRPr lang="hr-H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aobljeni pravokutnik 1"/>
          <p:cNvSpPr/>
          <p:nvPr/>
        </p:nvSpPr>
        <p:spPr>
          <a:xfrm>
            <a:off x="6191672" y="1988840"/>
            <a:ext cx="2700808" cy="3672408"/>
          </a:xfrm>
          <a:prstGeom prst="roundRect">
            <a:avLst/>
          </a:prstGeom>
          <a:solidFill>
            <a:srgbClr val="3191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MJERA C: I</a:t>
            </a:r>
            <a:r>
              <a:rPr lang="vi-VN" b="1" dirty="0" smtClean="0">
                <a:latin typeface="Arial" pitchFamily="34" charset="0"/>
                <a:cs typeface="Arial" pitchFamily="34" charset="0"/>
              </a:rPr>
              <a:t>nternacionalizacija i međunarodna prepoznatljivost</a:t>
            </a:r>
            <a:endParaRPr lang="hr-H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40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 bwMode="auto">
          <a:xfrm>
            <a:off x="398463" y="188640"/>
            <a:ext cx="56864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4900" b="1" dirty="0">
                <a:solidFill>
                  <a:srgbClr val="404040"/>
                </a:solidFill>
              </a:rPr>
              <a:t>KONTAKT</a:t>
            </a:r>
            <a:endParaRPr lang="es-HN" sz="4900" b="1" dirty="0">
              <a:solidFill>
                <a:srgbClr val="FFC000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 bwMode="auto">
          <a:xfrm>
            <a:off x="395288" y="736600"/>
            <a:ext cx="45243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ts val="5763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3600" b="1" dirty="0" smtClean="0">
                <a:solidFill>
                  <a:srgbClr val="3A96BB"/>
                </a:solidFill>
              </a:rPr>
              <a:t>PODACI</a:t>
            </a:r>
            <a:endParaRPr lang="es-HN" sz="3600" b="1" dirty="0">
              <a:solidFill>
                <a:srgbClr val="3A96BB"/>
              </a:solidFill>
            </a:endParaRPr>
          </a:p>
        </p:txBody>
      </p:sp>
      <p:sp>
        <p:nvSpPr>
          <p:cNvPr id="43" name="2 Marcador de contenido"/>
          <p:cNvSpPr txBox="1">
            <a:spLocks/>
          </p:cNvSpPr>
          <p:nvPr/>
        </p:nvSpPr>
        <p:spPr bwMode="auto">
          <a:xfrm>
            <a:off x="4696967" y="1600200"/>
            <a:ext cx="4326113" cy="3022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sz="1600" b="1" dirty="0">
                <a:solidFill>
                  <a:srgbClr val="3A96BB"/>
                </a:solidFill>
              </a:rPr>
              <a:t>Ad</a:t>
            </a:r>
            <a:r>
              <a:rPr lang="hr-HR" sz="1600" b="1" dirty="0">
                <a:solidFill>
                  <a:srgbClr val="3A96BB"/>
                </a:solidFill>
              </a:rPr>
              <a:t>resa</a:t>
            </a:r>
            <a:r>
              <a:rPr lang="en-US" sz="1600" b="1" dirty="0">
                <a:solidFill>
                  <a:srgbClr val="3A96BB"/>
                </a:solidFill>
              </a:rPr>
              <a:t>: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 smtClean="0">
                <a:solidFill>
                  <a:srgbClr val="7F7F7F"/>
                </a:solidFill>
              </a:rPr>
              <a:t>EU PROJEKTI 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 smtClean="0">
                <a:solidFill>
                  <a:srgbClr val="7F7F7F"/>
                </a:solidFill>
              </a:rPr>
              <a:t>ALMERIA centar, Ulica grada Vukovara 264, Zgrada D, 3. kat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 smtClean="0">
                <a:solidFill>
                  <a:srgbClr val="7F7F7F"/>
                </a:solidFill>
              </a:rPr>
              <a:t>10000 Zagreb</a:t>
            </a:r>
            <a:endParaRPr lang="en-US" sz="1600" b="1" dirty="0">
              <a:solidFill>
                <a:srgbClr val="7F7F7F"/>
              </a:solidFill>
            </a:endParaRP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en-US" sz="800" b="1" dirty="0">
              <a:solidFill>
                <a:srgbClr val="7F7F7F"/>
              </a:solidFill>
            </a:endParaRP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>
                <a:solidFill>
                  <a:srgbClr val="3A96BB"/>
                </a:solidFill>
              </a:rPr>
              <a:t>Telefon i telefaks</a:t>
            </a:r>
            <a:r>
              <a:rPr lang="en-US" sz="1600" b="1" dirty="0" smtClean="0">
                <a:solidFill>
                  <a:srgbClr val="3191B9"/>
                </a:solidFill>
              </a:rPr>
              <a:t>:</a:t>
            </a:r>
            <a:r>
              <a:rPr lang="hr-HR" sz="1600" b="1" dirty="0" smtClean="0">
                <a:solidFill>
                  <a:srgbClr val="3191B9"/>
                </a:solidFill>
              </a:rPr>
              <a:t> </a:t>
            </a:r>
            <a:r>
              <a:rPr lang="en-US" sz="1600" b="1" dirty="0" smtClean="0">
                <a:solidFill>
                  <a:srgbClr val="7F7F7F"/>
                </a:solidFill>
              </a:rPr>
              <a:t>+</a:t>
            </a:r>
            <a:r>
              <a:rPr lang="hr-HR" sz="1600" b="1" dirty="0">
                <a:solidFill>
                  <a:srgbClr val="7F7F7F"/>
                </a:solidFill>
              </a:rPr>
              <a:t>385 1 </a:t>
            </a:r>
            <a:r>
              <a:rPr lang="en-US" sz="1600" b="1" dirty="0">
                <a:solidFill>
                  <a:srgbClr val="7F7F7F"/>
                </a:solidFill>
              </a:rPr>
              <a:t>5534 878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en-US" sz="800" b="1" dirty="0">
              <a:solidFill>
                <a:srgbClr val="7F7F7F"/>
              </a:solidFill>
            </a:endParaRP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sz="1600" b="1" dirty="0">
                <a:solidFill>
                  <a:srgbClr val="3A96BB"/>
                </a:solidFill>
              </a:rPr>
              <a:t>E</a:t>
            </a:r>
            <a:r>
              <a:rPr lang="hr-HR" sz="1600" b="1" dirty="0">
                <a:solidFill>
                  <a:srgbClr val="3A96BB"/>
                </a:solidFill>
              </a:rPr>
              <a:t>-</a:t>
            </a:r>
            <a:r>
              <a:rPr lang="en-US" sz="1600" b="1" dirty="0" smtClean="0">
                <a:solidFill>
                  <a:srgbClr val="3A96BB"/>
                </a:solidFill>
              </a:rPr>
              <a:t>mail:</a:t>
            </a:r>
            <a:r>
              <a:rPr lang="hr-HR" sz="1600" b="1" dirty="0" smtClean="0">
                <a:solidFill>
                  <a:srgbClr val="3A96BB"/>
                </a:solidFill>
              </a:rPr>
              <a:t> </a:t>
            </a:r>
            <a:r>
              <a:rPr lang="hr-HR" sz="1600" dirty="0" smtClean="0">
                <a:solidFill>
                  <a:srgbClr val="7F7F7F"/>
                </a:solidFill>
                <a:hlinkClick r:id="rId2"/>
              </a:rPr>
              <a:t>info</a:t>
            </a:r>
            <a:r>
              <a:rPr lang="en-US" sz="1600" dirty="0">
                <a:solidFill>
                  <a:srgbClr val="7F7F7F"/>
                </a:solidFill>
                <a:hlinkClick r:id="rId2"/>
              </a:rPr>
              <a:t>@</a:t>
            </a:r>
            <a:r>
              <a:rPr lang="hr-HR" sz="1600" dirty="0">
                <a:solidFill>
                  <a:srgbClr val="7F7F7F"/>
                </a:solidFill>
                <a:hlinkClick r:id="rId2"/>
              </a:rPr>
              <a:t>eu-projekti</a:t>
            </a:r>
            <a:r>
              <a:rPr lang="en-US" sz="1600" dirty="0">
                <a:solidFill>
                  <a:srgbClr val="7F7F7F"/>
                </a:solidFill>
                <a:hlinkClick r:id="rId2"/>
              </a:rPr>
              <a:t>.com</a:t>
            </a:r>
            <a:endParaRPr lang="hr-HR" sz="1600" dirty="0">
              <a:solidFill>
                <a:srgbClr val="7F7F7F"/>
              </a:solidFill>
            </a:endParaRP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hr-HR" sz="800" dirty="0">
              <a:solidFill>
                <a:srgbClr val="7F7F7F"/>
              </a:solidFill>
            </a:endParaRP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 smtClean="0">
                <a:solidFill>
                  <a:srgbClr val="3A96BB"/>
                </a:solidFill>
              </a:rPr>
              <a:t>Web:</a:t>
            </a:r>
            <a:r>
              <a:rPr lang="hr-HR" sz="1600" dirty="0">
                <a:solidFill>
                  <a:srgbClr val="3A96BB"/>
                </a:solidFill>
              </a:rPr>
              <a:t> </a:t>
            </a:r>
            <a:r>
              <a:rPr lang="hr-HR" sz="1600" dirty="0" smtClean="0">
                <a:solidFill>
                  <a:srgbClr val="7F7F7F"/>
                </a:solidFill>
                <a:hlinkClick r:id="rId3"/>
              </a:rPr>
              <a:t>www.eu-projekti.com</a:t>
            </a:r>
            <a:r>
              <a:rPr lang="hr-HR" sz="1600" dirty="0">
                <a:solidFill>
                  <a:srgbClr val="7F7F7F"/>
                </a:solidFill>
              </a:rPr>
              <a:t> </a:t>
            </a:r>
            <a:r>
              <a:rPr lang="hr-HR" sz="1600" dirty="0" smtClean="0">
                <a:solidFill>
                  <a:srgbClr val="7F7F7F"/>
                </a:solidFill>
              </a:rPr>
              <a:t>/ </a:t>
            </a:r>
            <a:r>
              <a:rPr lang="en-US" sz="1600" dirty="0" smtClean="0">
                <a:solidFill>
                  <a:srgbClr val="7F7F7F"/>
                </a:solidFill>
                <a:hlinkClick r:id="rId4"/>
              </a:rPr>
              <a:t>www.eu-projekti.info</a:t>
            </a:r>
            <a:endParaRPr lang="hr-HR" sz="800" dirty="0">
              <a:solidFill>
                <a:srgbClr val="7F7F7F"/>
              </a:solidFill>
            </a:endParaRP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en-US" sz="1600" dirty="0">
              <a:solidFill>
                <a:srgbClr val="7F7F7F"/>
              </a:solidFill>
            </a:endParaRP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400" dirty="0">
                <a:solidFill>
                  <a:srgbClr val="7F7F7F"/>
                </a:solidFill>
              </a:rPr>
              <a:t> </a:t>
            </a:r>
            <a:endParaRPr lang="es-ES" sz="1400" dirty="0">
              <a:solidFill>
                <a:srgbClr val="7F7F7F"/>
              </a:solidFill>
            </a:endParaRPr>
          </a:p>
        </p:txBody>
      </p:sp>
      <p:grpSp>
        <p:nvGrpSpPr>
          <p:cNvPr id="2" name="43 Grupo"/>
          <p:cNvGrpSpPr>
            <a:grpSpLocks/>
          </p:cNvGrpSpPr>
          <p:nvPr/>
        </p:nvGrpSpPr>
        <p:grpSpPr bwMode="auto">
          <a:xfrm>
            <a:off x="4421188" y="1873250"/>
            <a:ext cx="6350" cy="3716338"/>
            <a:chOff x="4276559" y="1491264"/>
            <a:chExt cx="44" cy="3377896"/>
          </a:xfrm>
        </p:grpSpPr>
        <p:cxnSp>
          <p:nvCxnSpPr>
            <p:cNvPr id="45" name="44 Conector recto"/>
            <p:cNvCxnSpPr/>
            <p:nvPr/>
          </p:nvCxnSpPr>
          <p:spPr>
            <a:xfrm>
              <a:off x="4276603" y="1491264"/>
              <a:ext cx="0" cy="3377896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47 Conector recto"/>
            <p:cNvCxnSpPr/>
            <p:nvPr/>
          </p:nvCxnSpPr>
          <p:spPr>
            <a:xfrm>
              <a:off x="4276559" y="1491264"/>
              <a:ext cx="0" cy="337789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2 Marcador de contenido"/>
          <p:cNvSpPr txBox="1">
            <a:spLocks/>
          </p:cNvSpPr>
          <p:nvPr/>
        </p:nvSpPr>
        <p:spPr bwMode="auto">
          <a:xfrm>
            <a:off x="477838" y="1619250"/>
            <a:ext cx="3943350" cy="422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>
                <a:solidFill>
                  <a:srgbClr val="7F7F7F"/>
                </a:solidFill>
              </a:rPr>
              <a:t>Obrt za poslovno savjetovanje specijaliziran za pitanja EU fondova - pisanje i provedba projekata, edukacija i savjetovanje.</a:t>
            </a:r>
          </a:p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hr-HR" sz="800" b="1" dirty="0" smtClean="0">
              <a:solidFill>
                <a:srgbClr val="7F7F7F"/>
              </a:solidFill>
            </a:endParaRPr>
          </a:p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hr-HR" sz="800" b="1" dirty="0">
              <a:solidFill>
                <a:srgbClr val="7F7F7F"/>
              </a:solidFill>
            </a:endParaRPr>
          </a:p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>
                <a:solidFill>
                  <a:srgbClr val="7F7F7F"/>
                </a:solidFill>
              </a:rPr>
              <a:t>Stalna suradnja s Hrvatskom udrugom poslodavaca, Hrvatskom obrtničkom komorom, </a:t>
            </a:r>
            <a:r>
              <a:rPr lang="hr-HR" sz="1600" b="1" dirty="0" smtClean="0">
                <a:solidFill>
                  <a:srgbClr val="7F7F7F"/>
                </a:solidFill>
              </a:rPr>
              <a:t>Hrvatskom gospodarskom komorom, Hrvatskim </a:t>
            </a:r>
            <a:r>
              <a:rPr lang="hr-HR" sz="1600" b="1" dirty="0">
                <a:solidFill>
                  <a:srgbClr val="7F7F7F"/>
                </a:solidFill>
              </a:rPr>
              <a:t>savezom zadruga, Udrugom gradova, velikim brojem tvrtki i </a:t>
            </a:r>
            <a:r>
              <a:rPr lang="hr-HR" sz="1600" b="1" dirty="0" smtClean="0">
                <a:solidFill>
                  <a:srgbClr val="7F7F7F"/>
                </a:solidFill>
              </a:rPr>
              <a:t>medija</a:t>
            </a:r>
          </a:p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hr-HR" sz="8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hr-HR" sz="8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 smtClean="0">
                <a:solidFill>
                  <a:srgbClr val="7F7F7F"/>
                </a:solidFill>
              </a:rPr>
              <a:t>Tekstovi </a:t>
            </a:r>
            <a:r>
              <a:rPr lang="hr-HR" sz="1600" b="1" dirty="0">
                <a:solidFill>
                  <a:srgbClr val="7F7F7F"/>
                </a:solidFill>
              </a:rPr>
              <a:t>i kolumne </a:t>
            </a:r>
            <a:r>
              <a:rPr lang="hr-HR" sz="1600" b="1" dirty="0" smtClean="0">
                <a:solidFill>
                  <a:srgbClr val="7F7F7F"/>
                </a:solidFill>
              </a:rPr>
              <a:t>za </a:t>
            </a:r>
            <a:r>
              <a:rPr lang="hr-HR" sz="1600" b="1" dirty="0" smtClean="0">
                <a:solidFill>
                  <a:srgbClr val="3A96BB"/>
                </a:solidFill>
              </a:rPr>
              <a:t>T-Portal</a:t>
            </a:r>
            <a:endParaRPr lang="hr-HR" sz="1600" b="1" dirty="0">
              <a:solidFill>
                <a:srgbClr val="3A96BB"/>
              </a:solidFill>
            </a:endParaRPr>
          </a:p>
          <a:p>
            <a:pPr algn="just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endParaRPr lang="hr-HR" sz="800" dirty="0">
              <a:solidFill>
                <a:srgbClr val="7F7F7F"/>
              </a:solidFill>
            </a:endParaRPr>
          </a:p>
        </p:txBody>
      </p:sp>
      <p:sp>
        <p:nvSpPr>
          <p:cNvPr id="52" name="2 Marcador de contenido"/>
          <p:cNvSpPr txBox="1">
            <a:spLocks/>
          </p:cNvSpPr>
          <p:nvPr/>
        </p:nvSpPr>
        <p:spPr bwMode="auto">
          <a:xfrm>
            <a:off x="4716017" y="4653136"/>
            <a:ext cx="4326112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 smtClean="0">
                <a:solidFill>
                  <a:srgbClr val="3A96BB"/>
                </a:solidFill>
              </a:rPr>
              <a:t>Facebook: </a:t>
            </a: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sz="1600" dirty="0" smtClean="0">
                <a:solidFill>
                  <a:srgbClr val="7F7F7F"/>
                </a:solidFill>
              </a:rPr>
              <a:t>facebook.com/</a:t>
            </a:r>
            <a:r>
              <a:rPr lang="hr-HR" sz="1600" b="1" dirty="0">
                <a:solidFill>
                  <a:srgbClr val="7F7F7F"/>
                </a:solidFill>
              </a:rPr>
              <a:t>grupa eu </a:t>
            </a:r>
            <a:r>
              <a:rPr lang="hr-HR" sz="1600" b="1" dirty="0" smtClean="0">
                <a:solidFill>
                  <a:srgbClr val="7F7F7F"/>
                </a:solidFill>
              </a:rPr>
              <a:t>projekti</a:t>
            </a: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dirty="0">
                <a:solidFill>
                  <a:srgbClr val="7F7F7F"/>
                </a:solidFill>
              </a:rPr>
              <a:t>f</a:t>
            </a:r>
            <a:r>
              <a:rPr lang="hr-HR" sz="1600" dirty="0" smtClean="0">
                <a:solidFill>
                  <a:srgbClr val="7F7F7F"/>
                </a:solidFill>
              </a:rPr>
              <a:t>acebook.com/</a:t>
            </a:r>
            <a:r>
              <a:rPr lang="hr-HR" sz="1600" b="1" dirty="0" smtClean="0">
                <a:solidFill>
                  <a:srgbClr val="7F7F7F"/>
                </a:solidFill>
              </a:rPr>
              <a:t>page eu projekti info</a:t>
            </a:r>
          </a:p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hr-HR" sz="1600" b="1" dirty="0" smtClean="0">
                <a:solidFill>
                  <a:srgbClr val="3191B9"/>
                </a:solidFill>
              </a:rPr>
              <a:t>Twitter: </a:t>
            </a:r>
            <a:r>
              <a:rPr lang="hr-HR" sz="1600" b="1" dirty="0" smtClean="0">
                <a:solidFill>
                  <a:srgbClr val="7F7F7F"/>
                </a:solidFill>
              </a:rPr>
              <a:t>EU PROJEKTI</a:t>
            </a:r>
            <a:endParaRPr lang="es-ES" sz="1600" b="1" dirty="0">
              <a:solidFill>
                <a:srgbClr val="7F7F7F"/>
              </a:solidFill>
            </a:endParaRPr>
          </a:p>
        </p:txBody>
      </p:sp>
      <p:pic>
        <p:nvPicPr>
          <p:cNvPr id="40975" name="Imagen 26" descr="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6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 err="1">
                <a:solidFill>
                  <a:srgbClr val="0EB1E7"/>
                </a:solidFill>
                <a:latin typeface="HelveticaNeueLT Std"/>
              </a:rPr>
              <a:t>eu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</p:spTree>
    <p:extLst>
      <p:ext uri="{BB962C8B-B14F-4D97-AF65-F5344CB8AC3E}">
        <p14:creationId xmlns:p14="http://schemas.microsoft.com/office/powerpoint/2010/main" val="39567875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43" grpId="0"/>
      <p:bldP spid="49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3700" y="2791086"/>
            <a:ext cx="8229600" cy="3528392"/>
          </a:xfrm>
        </p:spPr>
        <p:txBody>
          <a:bodyPr/>
          <a:lstStyle/>
          <a:p>
            <a:pPr marL="0" indent="0" algn="just">
              <a:buNone/>
            </a:pPr>
            <a:endParaRPr lang="hr-HR" sz="2000" b="1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Nam</a:t>
            </a:r>
            <a:r>
              <a:rPr lang="hr-HR" sz="2000" b="1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jenjena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svim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vrstama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objekata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skupine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„HOTELI“: 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hotel,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aparthotel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turističko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naselje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hotel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baština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(heritage),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pansion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turistički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apartmani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difuzni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hotel, </a:t>
            </a: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integralni</a:t>
            </a:r>
            <a:r>
              <a:rPr lang="en-US" sz="2000" b="1" dirty="0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 hotel 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solidFill>
                  <a:srgbClr val="3191B9"/>
                </a:solidFill>
                <a:latin typeface="Arial" pitchFamily="34" charset="0"/>
                <a:cs typeface="Arial" pitchFamily="34" charset="0"/>
              </a:rPr>
              <a:t>Prijavitelji</a:t>
            </a:r>
            <a:r>
              <a:rPr lang="en-US" sz="2000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Trgovačka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društva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izvan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javnog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sektora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obrti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zadruge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	</a:t>
            </a:r>
          </a:p>
          <a:p>
            <a:pPr marL="0" indent="0">
              <a:buNone/>
            </a:pPr>
            <a:endParaRPr lang="hr-H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393700" y="1683975"/>
            <a:ext cx="6257111" cy="70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US" sz="3600" b="1" dirty="0" smtClean="0"/>
              <a:t>MJERA A </a:t>
            </a:r>
            <a:endParaRPr lang="es-HN" sz="3600" b="1" dirty="0">
              <a:solidFill>
                <a:srgbClr val="FFC000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93700" y="2121847"/>
            <a:ext cx="7273056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b="1" dirty="0" smtClean="0">
                <a:solidFill>
                  <a:srgbClr val="3191B9"/>
                </a:solidFill>
              </a:rPr>
              <a:t>PODMJERA A1</a:t>
            </a:r>
            <a:endParaRPr lang="pl-PL" sz="2800" b="1" dirty="0">
              <a:solidFill>
                <a:srgbClr val="3191B9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 bwMode="auto">
          <a:xfrm>
            <a:off x="6969125" y="188913"/>
            <a:ext cx="175895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www.</a:t>
            </a:r>
            <a:r>
              <a:rPr lang="hr-HR" sz="1200" b="1" dirty="0">
                <a:solidFill>
                  <a:srgbClr val="0EB1E7"/>
                </a:solidFill>
                <a:latin typeface="HelveticaNeueLT Std"/>
              </a:rPr>
              <a:t>eu-projekti</a:t>
            </a:r>
            <a:r>
              <a:rPr lang="es-HN" sz="1200" b="1" dirty="0">
                <a:solidFill>
                  <a:srgbClr val="404040"/>
                </a:solidFill>
                <a:latin typeface="HelveticaNeueLT Std"/>
              </a:rPr>
              <a:t>.</a:t>
            </a:r>
            <a:r>
              <a:rPr lang="hr-HR" sz="1200" b="1" dirty="0">
                <a:solidFill>
                  <a:srgbClr val="404040"/>
                </a:solidFill>
                <a:latin typeface="HelveticaNeueLT Std"/>
              </a:rPr>
              <a:t>info</a:t>
            </a:r>
            <a:endParaRPr lang="es-HN" sz="1200" b="1" dirty="0">
              <a:solidFill>
                <a:srgbClr val="FFC000"/>
              </a:solidFill>
              <a:latin typeface="HelveticaNeueLT Std"/>
            </a:endParaRPr>
          </a:p>
        </p:txBody>
      </p:sp>
      <p:pic>
        <p:nvPicPr>
          <p:cNvPr id="9" name="Imagen 26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843588"/>
            <a:ext cx="12969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8"/>
          <p:cNvSpPr/>
          <p:nvPr/>
        </p:nvSpPr>
        <p:spPr>
          <a:xfrm>
            <a:off x="2411760" y="5373216"/>
            <a:ext cx="6480720" cy="1008112"/>
          </a:xfrm>
          <a:prstGeom prst="roundRect">
            <a:avLst/>
          </a:prstGeom>
          <a:ln w="76200">
            <a:solidFill>
              <a:srgbClr val="3191B9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hr-HR" b="1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srgbClr val="7F7F7F"/>
              </a:solidFill>
            </a:endParaRP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Podmjera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A1: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Najniži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50.000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Najviši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iznos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potpore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koji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može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dodijeliti</a:t>
            </a: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je 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500.000 </a:t>
            </a:r>
            <a:r>
              <a:rPr lang="en-US" b="1" dirty="0" err="1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kuna</a:t>
            </a:r>
            <a:r>
              <a:rPr lang="en-US" b="1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	</a:t>
            </a:r>
          </a:p>
          <a:p>
            <a:pPr algn="ctr"/>
            <a:endParaRPr lang="hr-HR" b="1" dirty="0">
              <a:solidFill>
                <a:prstClr val="black"/>
              </a:solidFill>
            </a:endParaRPr>
          </a:p>
        </p:txBody>
      </p:sp>
      <p:sp>
        <p:nvSpPr>
          <p:cNvPr id="10" name="1 Título"/>
          <p:cNvSpPr txBox="1">
            <a:spLocks/>
          </p:cNvSpPr>
          <p:nvPr/>
        </p:nvSpPr>
        <p:spPr bwMode="auto">
          <a:xfrm>
            <a:off x="398462" y="260350"/>
            <a:ext cx="6621809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KONKURENTNOST</a:t>
            </a:r>
            <a:endParaRPr lang="es-HN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375583" y="754546"/>
            <a:ext cx="784594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3191B9"/>
                </a:solidFill>
              </a:rPr>
              <a:t>TURISTIČKOG GOSPODARSTVA</a:t>
            </a:r>
            <a:endParaRPr lang="pl-PL" sz="2400" b="1" dirty="0">
              <a:solidFill>
                <a:srgbClr val="319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5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1978</TotalTime>
  <Words>4852</Words>
  <Application>Microsoft Office PowerPoint</Application>
  <PresentationFormat>Prikaz na zaslonu (4:3)</PresentationFormat>
  <Paragraphs>1053</Paragraphs>
  <Slides>80</Slides>
  <Notes>10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3</vt:i4>
      </vt:variant>
      <vt:variant>
        <vt:lpstr>Naslovi slajdova</vt:lpstr>
      </vt:variant>
      <vt:variant>
        <vt:i4>80</vt:i4>
      </vt:variant>
    </vt:vector>
  </HeadingPairs>
  <TitlesOfParts>
    <vt:vector size="87" baseType="lpstr">
      <vt:lpstr>Arial</vt:lpstr>
      <vt:lpstr>Calibri</vt:lpstr>
      <vt:lpstr>HelveticaNeueLT Std</vt:lpstr>
      <vt:lpstr>Wingdings</vt:lpstr>
      <vt:lpstr>2_Tema de Office</vt:lpstr>
      <vt:lpstr>Tema de Office</vt:lpstr>
      <vt:lpstr>1_Tema de Office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User</dc:creator>
  <cp:lastModifiedBy>Goran Vlacic</cp:lastModifiedBy>
  <cp:revision>338</cp:revision>
  <dcterms:created xsi:type="dcterms:W3CDTF">2015-02-18T07:45:27Z</dcterms:created>
  <dcterms:modified xsi:type="dcterms:W3CDTF">2015-03-16T12:23:28Z</dcterms:modified>
</cp:coreProperties>
</file>